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28"/>
  </p:notesMasterIdLst>
  <p:handoutMasterIdLst>
    <p:handoutMasterId r:id="rId29"/>
  </p:handoutMasterIdLst>
  <p:sldIdLst>
    <p:sldId id="301" r:id="rId10"/>
    <p:sldId id="273" r:id="rId11"/>
    <p:sldId id="294" r:id="rId12"/>
    <p:sldId id="295" r:id="rId13"/>
    <p:sldId id="296" r:id="rId14"/>
    <p:sldId id="297" r:id="rId15"/>
    <p:sldId id="281" r:id="rId16"/>
    <p:sldId id="283" r:id="rId17"/>
    <p:sldId id="284" r:id="rId18"/>
    <p:sldId id="298" r:id="rId19"/>
    <p:sldId id="285" r:id="rId20"/>
    <p:sldId id="299" r:id="rId21"/>
    <p:sldId id="288" r:id="rId22"/>
    <p:sldId id="300" r:id="rId23"/>
    <p:sldId id="271" r:id="rId24"/>
    <p:sldId id="292" r:id="rId25"/>
    <p:sldId id="291" r:id="rId26"/>
    <p:sldId id="293" r:id="rId27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8" autoAdjust="0"/>
    <p:restoredTop sz="86587" autoAdjust="0"/>
  </p:normalViewPr>
  <p:slideViewPr>
    <p:cSldViewPr snapToObjects="1">
      <p:cViewPr>
        <p:scale>
          <a:sx n="66" d="100"/>
          <a:sy n="66" d="100"/>
        </p:scale>
        <p:origin x="600" y="324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05.12.2018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‹Nr.›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05.12.2018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5691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More </a:t>
            </a:r>
            <a:r>
              <a:rPr lang="en-GB" dirty="0" err="1"/>
              <a:t>depanding</a:t>
            </a:r>
            <a:r>
              <a:rPr lang="en-GB" dirty="0"/>
              <a:t> on sigma than on other factors</a:t>
            </a:r>
          </a:p>
          <a:p>
            <a:r>
              <a:rPr lang="en-GB" dirty="0"/>
              <a:t>As can be read in the paper the model evaluates direct or minimal way systems depending on the parameter. Model works like in paper shown.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1276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More </a:t>
            </a:r>
            <a:r>
              <a:rPr lang="en-GB" dirty="0" err="1"/>
              <a:t>depanding</a:t>
            </a:r>
            <a:r>
              <a:rPr lang="en-GB" dirty="0"/>
              <a:t> on sigma than on other factors</a:t>
            </a:r>
          </a:p>
          <a:p>
            <a:r>
              <a:rPr lang="en-GB" dirty="0"/>
              <a:t>As can be read in the paper the model evaluates direct or minimal way systems depending on the parameter. Model works like in paper shown.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12494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More </a:t>
            </a:r>
            <a:r>
              <a:rPr lang="en-GB" dirty="0" err="1"/>
              <a:t>depanding</a:t>
            </a:r>
            <a:r>
              <a:rPr lang="en-GB" dirty="0"/>
              <a:t> on sigma than on other factors</a:t>
            </a:r>
          </a:p>
          <a:p>
            <a:r>
              <a:rPr lang="en-GB" dirty="0"/>
              <a:t>As can be read in the paper the model evaluates direct or minimal way systems depending on the parameter. Model works like in paper shown.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06947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60855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More </a:t>
            </a:r>
            <a:r>
              <a:rPr lang="en-GB" dirty="0" err="1"/>
              <a:t>depanding</a:t>
            </a:r>
            <a:r>
              <a:rPr lang="en-GB" dirty="0"/>
              <a:t> on sigma than on other factors</a:t>
            </a:r>
          </a:p>
          <a:p>
            <a:r>
              <a:rPr lang="en-GB" dirty="0"/>
              <a:t>As can be read in the paper the model evaluates direct or minimal way systems depending on the parameter. Model works like in paper shown.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68209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More </a:t>
            </a:r>
            <a:r>
              <a:rPr lang="en-GB" dirty="0" err="1"/>
              <a:t>depanding</a:t>
            </a:r>
            <a:r>
              <a:rPr lang="en-GB" dirty="0"/>
              <a:t> on sigma than on other factors</a:t>
            </a:r>
          </a:p>
          <a:p>
            <a:r>
              <a:rPr lang="en-GB" dirty="0"/>
              <a:t>As can be read in the paper the model evaluates direct or minimal way systems depending on the parameter. Model works like in paper shown.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994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More </a:t>
            </a:r>
            <a:r>
              <a:rPr lang="en-GB" dirty="0" err="1"/>
              <a:t>depanding</a:t>
            </a:r>
            <a:r>
              <a:rPr lang="en-GB" dirty="0"/>
              <a:t> on sigma than on other factors</a:t>
            </a:r>
          </a:p>
          <a:p>
            <a:r>
              <a:rPr lang="en-GB" dirty="0"/>
              <a:t>As can be read in the paper the model evaluates direct or minimal way systems depending on the parameter. Model works like in paper shown.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30153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42915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94443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12801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More </a:t>
            </a:r>
            <a:r>
              <a:rPr lang="en-GB" dirty="0" err="1"/>
              <a:t>depanding</a:t>
            </a:r>
            <a:r>
              <a:rPr lang="en-GB" dirty="0"/>
              <a:t> on sigma than on other factors</a:t>
            </a:r>
          </a:p>
          <a:p>
            <a:r>
              <a:rPr lang="en-GB" dirty="0"/>
              <a:t>As can be read in the paper the model evaluates direct or minimal way systems depending on the parameter. Model works like in paper shown.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93385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More </a:t>
            </a:r>
            <a:r>
              <a:rPr lang="en-GB" dirty="0" err="1"/>
              <a:t>depanding</a:t>
            </a:r>
            <a:r>
              <a:rPr lang="en-GB" dirty="0"/>
              <a:t> on sigma than on other factors</a:t>
            </a:r>
          </a:p>
          <a:p>
            <a:r>
              <a:rPr lang="en-GB" dirty="0"/>
              <a:t>As can be read in the paper the model evaluates direct or minimal way systems depending on the parameter. Model works like in paper shown.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1124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More </a:t>
            </a:r>
            <a:r>
              <a:rPr lang="en-GB" dirty="0" err="1"/>
              <a:t>depanding</a:t>
            </a:r>
            <a:r>
              <a:rPr lang="en-GB" dirty="0"/>
              <a:t> on sigma than on other factors</a:t>
            </a:r>
          </a:p>
          <a:p>
            <a:r>
              <a:rPr lang="en-GB" dirty="0"/>
              <a:t>As can be read in the paper the model evaluates direct or minimal way systems depending on the parameter. Model works like in paper shown.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62328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More </a:t>
            </a:r>
            <a:r>
              <a:rPr lang="en-GB" dirty="0" err="1"/>
              <a:t>depanding</a:t>
            </a:r>
            <a:r>
              <a:rPr lang="en-GB" dirty="0"/>
              <a:t> on sigma than on other factors</a:t>
            </a:r>
          </a:p>
          <a:p>
            <a:r>
              <a:rPr lang="en-GB" dirty="0"/>
              <a:t>As can be read in the paper the model evaluates direct or minimal way systems depending on the parameter. Model works like in paper shown.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66965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More </a:t>
            </a:r>
            <a:r>
              <a:rPr lang="en-GB" dirty="0" err="1"/>
              <a:t>depanding</a:t>
            </a:r>
            <a:r>
              <a:rPr lang="en-GB" dirty="0"/>
              <a:t> on sigma than on other factors</a:t>
            </a:r>
          </a:p>
          <a:p>
            <a:r>
              <a:rPr lang="en-GB" dirty="0"/>
              <a:t>As can be read in the paper the model evaluates direct or minimal way systems depending on the parameter. Model works like in paper shown.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62546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0.png"/><Relationship Id="rId7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6.png"/><Relationship Id="rId7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5.sv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16.png"/><Relationship Id="rId21" Type="http://schemas.openxmlformats.org/officeDocument/2006/relationships/image" Target="../media/image24.png"/><Relationship Id="rId7" Type="http://schemas.openxmlformats.org/officeDocument/2006/relationships/image" Target="../media/image20.png"/><Relationship Id="rId12" Type="http://schemas.openxmlformats.org/officeDocument/2006/relationships/image" Target="../media/image31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18.png"/><Relationship Id="rId10" Type="http://schemas.openxmlformats.org/officeDocument/2006/relationships/image" Target="../media/image23.png"/><Relationship Id="rId19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b="1" dirty="0"/>
              <a:t>Is the model is capable of reflecting trail systems that emerged in the real world?</a:t>
            </a:r>
            <a:endParaRPr lang="en-GB" sz="2800" b="1" dirty="0"/>
          </a:p>
          <a:p>
            <a:r>
              <a:rPr lang="en-GB" b="1" dirty="0"/>
              <a:t>Team </a:t>
            </a:r>
            <a:r>
              <a:rPr lang="en-GB" b="1" dirty="0" err="1"/>
              <a:t>FreeWalk</a:t>
            </a:r>
            <a:r>
              <a:rPr lang="en-GB" b="1" dirty="0"/>
              <a:t>: </a:t>
            </a:r>
            <a:r>
              <a:rPr lang="en-GB" i="1" dirty="0"/>
              <a:t>Robin Stähli, Christoph Martin, Lukas </a:t>
            </a:r>
            <a:r>
              <a:rPr lang="en-GB" i="1" dirty="0" err="1"/>
              <a:t>Bircher</a:t>
            </a:r>
            <a:endParaRPr lang="en-GB" i="1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Modelling the evolution of human trail systems</a:t>
            </a:r>
            <a:br>
              <a:rPr lang="en-GB" dirty="0"/>
            </a:br>
            <a:r>
              <a:rPr lang="en-GB" sz="1600" i="1" dirty="0"/>
              <a:t>Dirk Helbing, Joachim </a:t>
            </a:r>
            <a:r>
              <a:rPr lang="en-GB" sz="1600" i="1" dirty="0" err="1"/>
              <a:t>Keltsch</a:t>
            </a:r>
            <a:r>
              <a:rPr lang="en-GB" sz="1600" i="1" dirty="0"/>
              <a:t> &amp; </a:t>
            </a:r>
            <a:r>
              <a:rPr lang="en-GB" sz="1600" i="1" dirty="0" err="1"/>
              <a:t>Péter</a:t>
            </a:r>
            <a:r>
              <a:rPr lang="en-GB" sz="1600" i="1" dirty="0"/>
              <a:t> </a:t>
            </a:r>
            <a:r>
              <a:rPr lang="en-GB" sz="1600" i="1" dirty="0" err="1"/>
              <a:t>Molnár</a:t>
            </a:r>
            <a:endParaRPr lang="en-GB" sz="1600" i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859889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10916511" y="6308726"/>
            <a:ext cx="612000" cy="468312"/>
          </a:xfrm>
        </p:spPr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Trail evolution starting form green field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9F1BA9C-E657-478C-BF22-D492A32D1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061" y="2334477"/>
            <a:ext cx="2555087" cy="259057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422860F-4C9A-47FA-8B18-A662CB2F31F7}"/>
              </a:ext>
            </a:extLst>
          </p:cNvPr>
          <p:cNvSpPr txBox="1"/>
          <p:nvPr/>
        </p:nvSpPr>
        <p:spPr>
          <a:xfrm rot="10800000" flipV="1">
            <a:off x="456225" y="4941167"/>
            <a:ext cx="2479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Starting field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9E197C7-634D-46DD-8C47-72CF74E33537}"/>
              </a:ext>
            </a:extLst>
          </p:cNvPr>
          <p:cNvSpPr txBox="1"/>
          <p:nvPr/>
        </p:nvSpPr>
        <p:spPr>
          <a:xfrm rot="10800000" flipV="1">
            <a:off x="3287622" y="4963690"/>
            <a:ext cx="2479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/>
              <a:t>σ</a:t>
            </a:r>
            <a:r>
              <a:rPr lang="de-CH" sz="2400" dirty="0"/>
              <a:t> = 3</a:t>
            </a:r>
            <a:endParaRPr lang="en-GB" sz="2400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654DD13-21FD-4E5C-8183-A77D65DE4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573" y="2334477"/>
            <a:ext cx="2539241" cy="2574509"/>
          </a:xfrm>
          <a:prstGeom prst="rect">
            <a:avLst/>
          </a:prstGeom>
          <a:solidFill>
            <a:srgbClr val="FFFF00"/>
          </a:solidFill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1F2B11F-776F-4AFA-91FC-D3A20786C9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166" y="2334476"/>
            <a:ext cx="2555087" cy="2590575"/>
          </a:xfrm>
          <a:prstGeom prst="rect">
            <a:avLst/>
          </a:prstGeom>
          <a:solidFill>
            <a:srgbClr val="FFFF00"/>
          </a:solidFill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1D665E6-9620-4719-AF58-95494A2E879B}"/>
              </a:ext>
            </a:extLst>
          </p:cNvPr>
          <p:cNvSpPr txBox="1"/>
          <p:nvPr/>
        </p:nvSpPr>
        <p:spPr>
          <a:xfrm rot="10800000" flipV="1">
            <a:off x="6221788" y="4963692"/>
            <a:ext cx="2479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/>
              <a:t>σ</a:t>
            </a:r>
            <a:r>
              <a:rPr lang="de-CH" sz="2400" dirty="0"/>
              <a:t> = 6</a:t>
            </a:r>
            <a:endParaRPr lang="en-GB" sz="24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99E8803-E6EE-4D09-91F6-0A52A1022112}"/>
              </a:ext>
            </a:extLst>
          </p:cNvPr>
          <p:cNvSpPr txBox="1"/>
          <p:nvPr/>
        </p:nvSpPr>
        <p:spPr>
          <a:xfrm rot="10800000" flipV="1">
            <a:off x="9018210" y="4963691"/>
            <a:ext cx="2479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/>
              <a:t>σ</a:t>
            </a:r>
            <a:r>
              <a:rPr lang="de-CH" sz="2400" dirty="0"/>
              <a:t> = 12</a:t>
            </a:r>
            <a:endParaRPr lang="en-GB" sz="2400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1A45D56-1F78-4E2C-818C-5967D3AFE1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39" y="2366373"/>
            <a:ext cx="2557742" cy="2557742"/>
          </a:xfrm>
          <a:prstGeom prst="rect">
            <a:avLst/>
          </a:prstGeom>
          <a:solidFill>
            <a:srgbClr val="FFFF00"/>
          </a:solidFill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E48DF3D-0C21-4719-A599-60F09423EE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87" y="2356419"/>
            <a:ext cx="2572392" cy="2572392"/>
          </a:xfrm>
          <a:prstGeom prst="rect">
            <a:avLst/>
          </a:prstGeom>
          <a:solidFill>
            <a:srgbClr val="FFFF00"/>
          </a:solidFill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2B05230-1EA6-4FF5-8FBC-F5690B0BFA4F}"/>
              </a:ext>
            </a:extLst>
          </p:cNvPr>
          <p:cNvSpPr txBox="1"/>
          <p:nvPr/>
        </p:nvSpPr>
        <p:spPr>
          <a:xfrm rot="10800000" flipV="1">
            <a:off x="422327" y="4941168"/>
            <a:ext cx="2479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 err="1"/>
              <a:t>Existing</a:t>
            </a:r>
            <a:r>
              <a:rPr lang="de-CH" sz="2400" dirty="0"/>
              <a:t> </a:t>
            </a:r>
            <a:r>
              <a:rPr lang="de-CH" sz="2400" dirty="0" err="1"/>
              <a:t>trails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205695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10916511" y="6308726"/>
            <a:ext cx="612000" cy="468312"/>
          </a:xfrm>
        </p:spPr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Trail evolution starting form actual trail systems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8DD5D02D-ABD2-4D2C-A4DE-DB814FA09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75" y="2351626"/>
            <a:ext cx="2572392" cy="2572392"/>
          </a:xfrm>
          <a:prstGeom prst="rect">
            <a:avLst/>
          </a:prstGeom>
          <a:solidFill>
            <a:srgbClr val="FFFF00"/>
          </a:solidFill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9F1BA9C-E657-478C-BF22-D492A32D1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061" y="2334477"/>
            <a:ext cx="2555088" cy="259057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422860F-4C9A-47FA-8B18-A662CB2F31F7}"/>
              </a:ext>
            </a:extLst>
          </p:cNvPr>
          <p:cNvSpPr txBox="1"/>
          <p:nvPr/>
        </p:nvSpPr>
        <p:spPr>
          <a:xfrm rot="10800000" flipV="1">
            <a:off x="456225" y="4941167"/>
            <a:ext cx="2479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/>
              <a:t>Starting field</a:t>
            </a:r>
            <a:endParaRPr lang="en-GB" sz="24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9E197C7-634D-46DD-8C47-72CF74E33537}"/>
              </a:ext>
            </a:extLst>
          </p:cNvPr>
          <p:cNvSpPr txBox="1"/>
          <p:nvPr/>
        </p:nvSpPr>
        <p:spPr>
          <a:xfrm rot="10800000" flipV="1">
            <a:off x="3287622" y="4963690"/>
            <a:ext cx="2479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/>
              <a:t>σ</a:t>
            </a:r>
            <a:r>
              <a:rPr lang="de-CH" sz="2400" dirty="0"/>
              <a:t> = 3</a:t>
            </a:r>
            <a:endParaRPr lang="en-GB" sz="2400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654DD13-21FD-4E5C-8183-A77D65DE413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660066">
                <a:alpha val="0"/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876" y="2334477"/>
            <a:ext cx="2540635" cy="2574509"/>
          </a:xfrm>
          <a:prstGeom prst="rect">
            <a:avLst/>
          </a:prstGeom>
          <a:solidFill>
            <a:srgbClr val="FFFF00"/>
          </a:solidFill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1F2B11F-776F-4AFA-91FC-D3A20786C93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660066">
                <a:alpha val="0"/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465" y="2334476"/>
            <a:ext cx="2556490" cy="2590575"/>
          </a:xfrm>
          <a:prstGeom prst="rect">
            <a:avLst/>
          </a:prstGeom>
          <a:solidFill>
            <a:srgbClr val="FFFF00"/>
          </a:solidFill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1D665E6-9620-4719-AF58-95494A2E879B}"/>
              </a:ext>
            </a:extLst>
          </p:cNvPr>
          <p:cNvSpPr txBox="1"/>
          <p:nvPr/>
        </p:nvSpPr>
        <p:spPr>
          <a:xfrm rot="10800000" flipV="1">
            <a:off x="6221788" y="4963692"/>
            <a:ext cx="2479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/>
              <a:t>σ</a:t>
            </a:r>
            <a:r>
              <a:rPr lang="de-CH" sz="2400" dirty="0"/>
              <a:t> = 6</a:t>
            </a:r>
            <a:endParaRPr lang="en-GB" sz="24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99E8803-E6EE-4D09-91F6-0A52A1022112}"/>
              </a:ext>
            </a:extLst>
          </p:cNvPr>
          <p:cNvSpPr txBox="1"/>
          <p:nvPr/>
        </p:nvSpPr>
        <p:spPr>
          <a:xfrm rot="10800000" flipV="1">
            <a:off x="9018210" y="4963691"/>
            <a:ext cx="2479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/>
              <a:t>σ</a:t>
            </a:r>
            <a:r>
              <a:rPr lang="de-CH" sz="2400" dirty="0"/>
              <a:t> = 12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006447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Discussion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2D8F5C8-FE8A-4B02-AD7D-E5AF72FB0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97" t="33815" r="29750" b="34101"/>
          <a:stretch/>
        </p:blipFill>
        <p:spPr>
          <a:xfrm>
            <a:off x="2981087" y="2234598"/>
            <a:ext cx="2986425" cy="2687782"/>
          </a:xfrm>
          <a:prstGeom prst="rect">
            <a:avLst/>
          </a:prstGeom>
        </p:spPr>
      </p:pic>
      <p:sp>
        <p:nvSpPr>
          <p:cNvPr id="8" name="Legende: Linie 7">
            <a:extLst>
              <a:ext uri="{FF2B5EF4-FFF2-40B4-BE49-F238E27FC236}">
                <a16:creationId xmlns:a16="http://schemas.microsoft.com/office/drawing/2014/main" id="{DE40EF3E-7945-4977-AD82-AC0A94B82B45}"/>
              </a:ext>
            </a:extLst>
          </p:cNvPr>
          <p:cNvSpPr/>
          <p:nvPr/>
        </p:nvSpPr>
        <p:spPr>
          <a:xfrm>
            <a:off x="366698" y="3774626"/>
            <a:ext cx="2194560" cy="696817"/>
          </a:xfrm>
          <a:prstGeom prst="borderCallout1">
            <a:avLst>
              <a:gd name="adj1" fmla="val 54921"/>
              <a:gd name="adj2" fmla="val 99699"/>
              <a:gd name="adj3" fmla="val 57833"/>
              <a:gd name="adj4" fmla="val 213421"/>
            </a:avLst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Fence</a:t>
            </a:r>
          </a:p>
        </p:txBody>
      </p:sp>
      <p:sp>
        <p:nvSpPr>
          <p:cNvPr id="9" name="Legende: Linie 8">
            <a:extLst>
              <a:ext uri="{FF2B5EF4-FFF2-40B4-BE49-F238E27FC236}">
                <a16:creationId xmlns:a16="http://schemas.microsoft.com/office/drawing/2014/main" id="{C8E2120A-DC88-4AFB-A42D-F31E48D36B00}"/>
              </a:ext>
            </a:extLst>
          </p:cNvPr>
          <p:cNvSpPr/>
          <p:nvPr/>
        </p:nvSpPr>
        <p:spPr>
          <a:xfrm>
            <a:off x="366698" y="4667519"/>
            <a:ext cx="2194560" cy="696817"/>
          </a:xfrm>
          <a:prstGeom prst="borderCallout1">
            <a:avLst>
              <a:gd name="adj1" fmla="val 47742"/>
              <a:gd name="adj2" fmla="val 99710"/>
              <a:gd name="adj3" fmla="val -22900"/>
              <a:gd name="adj4" fmla="val 145234"/>
            </a:avLst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House</a:t>
            </a:r>
          </a:p>
        </p:txBody>
      </p:sp>
      <p:sp>
        <p:nvSpPr>
          <p:cNvPr id="12" name="Legende: Linie 11">
            <a:extLst>
              <a:ext uri="{FF2B5EF4-FFF2-40B4-BE49-F238E27FC236}">
                <a16:creationId xmlns:a16="http://schemas.microsoft.com/office/drawing/2014/main" id="{E43E7903-3EE8-47F5-98DB-DF4D9831A505}"/>
              </a:ext>
            </a:extLst>
          </p:cNvPr>
          <p:cNvSpPr/>
          <p:nvPr/>
        </p:nvSpPr>
        <p:spPr>
          <a:xfrm>
            <a:off x="366698" y="2881733"/>
            <a:ext cx="2194560" cy="696817"/>
          </a:xfrm>
          <a:prstGeom prst="borderCallout1">
            <a:avLst>
              <a:gd name="adj1" fmla="val 49701"/>
              <a:gd name="adj2" fmla="val 99891"/>
              <a:gd name="adj3" fmla="val 44922"/>
              <a:gd name="adj4" fmla="val 217815"/>
            </a:avLst>
          </a:prstGeom>
          <a:solidFill>
            <a:schemeClr val="accent5">
              <a:alpha val="42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Parking space</a:t>
            </a:r>
          </a:p>
        </p:txBody>
      </p:sp>
      <p:sp>
        <p:nvSpPr>
          <p:cNvPr id="13" name="Legende: Linie 12">
            <a:extLst>
              <a:ext uri="{FF2B5EF4-FFF2-40B4-BE49-F238E27FC236}">
                <a16:creationId xmlns:a16="http://schemas.microsoft.com/office/drawing/2014/main" id="{ADA25EEA-9402-43DA-8CC7-195C11932F64}"/>
              </a:ext>
            </a:extLst>
          </p:cNvPr>
          <p:cNvSpPr/>
          <p:nvPr/>
        </p:nvSpPr>
        <p:spPr>
          <a:xfrm>
            <a:off x="366698" y="1988840"/>
            <a:ext cx="2194560" cy="696817"/>
          </a:xfrm>
          <a:prstGeom prst="borderCallout1">
            <a:avLst>
              <a:gd name="adj1" fmla="val 49268"/>
              <a:gd name="adj2" fmla="val 100679"/>
              <a:gd name="adj3" fmla="val 103589"/>
              <a:gd name="adj4" fmla="val 139977"/>
            </a:avLst>
          </a:prstGeom>
          <a:solidFill>
            <a:srgbClr val="FFFF00">
              <a:alpha val="29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Pavement around  park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60942AC-9099-4F53-A2DD-DD89EF5064FA}"/>
              </a:ext>
            </a:extLst>
          </p:cNvPr>
          <p:cNvSpPr/>
          <p:nvPr/>
        </p:nvSpPr>
        <p:spPr>
          <a:xfrm>
            <a:off x="3422945" y="2658773"/>
            <a:ext cx="1754372" cy="159488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6B38191-E7A3-4841-A38B-1B3E1B79E97A}"/>
              </a:ext>
            </a:extLst>
          </p:cNvPr>
          <p:cNvSpPr/>
          <p:nvPr/>
        </p:nvSpPr>
        <p:spPr>
          <a:xfrm>
            <a:off x="3422945" y="4480484"/>
            <a:ext cx="1754372" cy="159488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1F9BE73-F91F-423E-AE7E-736CF608532A}"/>
              </a:ext>
            </a:extLst>
          </p:cNvPr>
          <p:cNvSpPr/>
          <p:nvPr/>
        </p:nvSpPr>
        <p:spPr>
          <a:xfrm rot="16200000">
            <a:off x="2658287" y="3582918"/>
            <a:ext cx="1662223" cy="132907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F83CF29-25E5-41EA-B49B-8912050D7632}"/>
              </a:ext>
            </a:extLst>
          </p:cNvPr>
          <p:cNvSpPr/>
          <p:nvPr/>
        </p:nvSpPr>
        <p:spPr>
          <a:xfrm rot="16200000">
            <a:off x="4911089" y="4163795"/>
            <a:ext cx="435290" cy="14847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EC55734-C0D7-4C3B-9267-96F336E4EB10}"/>
              </a:ext>
            </a:extLst>
          </p:cNvPr>
          <p:cNvSpPr/>
          <p:nvPr/>
        </p:nvSpPr>
        <p:spPr>
          <a:xfrm rot="16200000">
            <a:off x="4737697" y="3275123"/>
            <a:ext cx="1152505" cy="288400"/>
          </a:xfrm>
          <a:prstGeom prst="rect">
            <a:avLst/>
          </a:prstGeom>
          <a:solidFill>
            <a:schemeClr val="accent5">
              <a:alpha val="42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AE3CC2A-63D3-4139-B87F-FBA866832D27}"/>
              </a:ext>
            </a:extLst>
          </p:cNvPr>
          <p:cNvSpPr/>
          <p:nvPr/>
        </p:nvSpPr>
        <p:spPr>
          <a:xfrm>
            <a:off x="3581504" y="4306818"/>
            <a:ext cx="223284" cy="233916"/>
          </a:xfrm>
          <a:prstGeom prst="ellipse">
            <a:avLst/>
          </a:prstGeom>
          <a:noFill/>
          <a:ln w="47625"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045575D-3680-453F-AE61-821B091A1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827" y="2797976"/>
            <a:ext cx="1693701" cy="1717225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292A3BD7-6478-42DF-8809-7DD82742D665}"/>
              </a:ext>
            </a:extLst>
          </p:cNvPr>
          <p:cNvSpPr/>
          <p:nvPr/>
        </p:nvSpPr>
        <p:spPr>
          <a:xfrm>
            <a:off x="9242990" y="2661626"/>
            <a:ext cx="1754372" cy="159488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07CD8E8-10C4-466F-97F1-5F0AAA7C3162}"/>
              </a:ext>
            </a:extLst>
          </p:cNvPr>
          <p:cNvSpPr/>
          <p:nvPr/>
        </p:nvSpPr>
        <p:spPr>
          <a:xfrm>
            <a:off x="9242990" y="4483337"/>
            <a:ext cx="1754372" cy="159488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C5F01C9-667C-41E7-9E4C-FDE8AB6A26ED}"/>
              </a:ext>
            </a:extLst>
          </p:cNvPr>
          <p:cNvSpPr/>
          <p:nvPr/>
        </p:nvSpPr>
        <p:spPr>
          <a:xfrm rot="16200000">
            <a:off x="8478332" y="3585771"/>
            <a:ext cx="1662223" cy="132907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E71CFC68-8311-46D0-A0A7-7AA77F446D3A}"/>
              </a:ext>
            </a:extLst>
          </p:cNvPr>
          <p:cNvSpPr/>
          <p:nvPr/>
        </p:nvSpPr>
        <p:spPr>
          <a:xfrm rot="16200000">
            <a:off x="10770291" y="4166648"/>
            <a:ext cx="435290" cy="14847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E6727A1-D2CC-4D33-91EC-F5286C429743}"/>
              </a:ext>
            </a:extLst>
          </p:cNvPr>
          <p:cNvSpPr/>
          <p:nvPr/>
        </p:nvSpPr>
        <p:spPr>
          <a:xfrm rot="16200000">
            <a:off x="10557742" y="3277976"/>
            <a:ext cx="1152505" cy="288400"/>
          </a:xfrm>
          <a:prstGeom prst="rect">
            <a:avLst/>
          </a:prstGeom>
          <a:solidFill>
            <a:schemeClr val="accent5">
              <a:alpha val="42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27EA8F89-7104-4B38-B139-71B70B7D60C0}"/>
              </a:ext>
            </a:extLst>
          </p:cNvPr>
          <p:cNvSpPr/>
          <p:nvPr/>
        </p:nvSpPr>
        <p:spPr>
          <a:xfrm>
            <a:off x="9401549" y="4309671"/>
            <a:ext cx="223284" cy="233916"/>
          </a:xfrm>
          <a:prstGeom prst="ellipse">
            <a:avLst/>
          </a:prstGeom>
          <a:noFill/>
          <a:ln w="47625"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egende: Linie 29">
            <a:extLst>
              <a:ext uri="{FF2B5EF4-FFF2-40B4-BE49-F238E27FC236}">
                <a16:creationId xmlns:a16="http://schemas.microsoft.com/office/drawing/2014/main" id="{DF098681-768D-4E23-8DFB-BC49D3F82A3B}"/>
              </a:ext>
            </a:extLst>
          </p:cNvPr>
          <p:cNvSpPr/>
          <p:nvPr/>
        </p:nvSpPr>
        <p:spPr>
          <a:xfrm>
            <a:off x="6212921" y="3774626"/>
            <a:ext cx="2194560" cy="696817"/>
          </a:xfrm>
          <a:prstGeom prst="borderCallout1">
            <a:avLst>
              <a:gd name="adj1" fmla="val 54921"/>
              <a:gd name="adj2" fmla="val 99699"/>
              <a:gd name="adj3" fmla="val 57833"/>
              <a:gd name="adj4" fmla="val 213421"/>
            </a:avLst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Fence</a:t>
            </a:r>
          </a:p>
        </p:txBody>
      </p:sp>
      <p:sp>
        <p:nvSpPr>
          <p:cNvPr id="31" name="Legende: Linie 30">
            <a:extLst>
              <a:ext uri="{FF2B5EF4-FFF2-40B4-BE49-F238E27FC236}">
                <a16:creationId xmlns:a16="http://schemas.microsoft.com/office/drawing/2014/main" id="{51C3676E-B0F8-4214-B323-3BE9FEF1C502}"/>
              </a:ext>
            </a:extLst>
          </p:cNvPr>
          <p:cNvSpPr/>
          <p:nvPr/>
        </p:nvSpPr>
        <p:spPr>
          <a:xfrm>
            <a:off x="6212921" y="4667519"/>
            <a:ext cx="2194560" cy="696817"/>
          </a:xfrm>
          <a:prstGeom prst="borderCallout1">
            <a:avLst>
              <a:gd name="adj1" fmla="val 47742"/>
              <a:gd name="adj2" fmla="val 99710"/>
              <a:gd name="adj3" fmla="val -22900"/>
              <a:gd name="adj4" fmla="val 145234"/>
            </a:avLst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House</a:t>
            </a:r>
          </a:p>
        </p:txBody>
      </p:sp>
      <p:sp>
        <p:nvSpPr>
          <p:cNvPr id="32" name="Legende: Linie 31">
            <a:extLst>
              <a:ext uri="{FF2B5EF4-FFF2-40B4-BE49-F238E27FC236}">
                <a16:creationId xmlns:a16="http://schemas.microsoft.com/office/drawing/2014/main" id="{BC0D72EA-CAD2-4972-9DF7-4F4398E5C0D3}"/>
              </a:ext>
            </a:extLst>
          </p:cNvPr>
          <p:cNvSpPr/>
          <p:nvPr/>
        </p:nvSpPr>
        <p:spPr>
          <a:xfrm>
            <a:off x="6212921" y="2881733"/>
            <a:ext cx="2194560" cy="696817"/>
          </a:xfrm>
          <a:prstGeom prst="borderCallout1">
            <a:avLst>
              <a:gd name="adj1" fmla="val 49701"/>
              <a:gd name="adj2" fmla="val 99891"/>
              <a:gd name="adj3" fmla="val 44922"/>
              <a:gd name="adj4" fmla="val 217815"/>
            </a:avLst>
          </a:prstGeom>
          <a:solidFill>
            <a:schemeClr val="accent5">
              <a:alpha val="42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Parking space</a:t>
            </a:r>
          </a:p>
        </p:txBody>
      </p:sp>
      <p:sp>
        <p:nvSpPr>
          <p:cNvPr id="33" name="Legende: Linie 32">
            <a:extLst>
              <a:ext uri="{FF2B5EF4-FFF2-40B4-BE49-F238E27FC236}">
                <a16:creationId xmlns:a16="http://schemas.microsoft.com/office/drawing/2014/main" id="{92389468-6A1A-4636-9247-937DDF49D46C}"/>
              </a:ext>
            </a:extLst>
          </p:cNvPr>
          <p:cNvSpPr/>
          <p:nvPr/>
        </p:nvSpPr>
        <p:spPr>
          <a:xfrm>
            <a:off x="6212921" y="1988840"/>
            <a:ext cx="2194560" cy="696817"/>
          </a:xfrm>
          <a:prstGeom prst="borderCallout1">
            <a:avLst>
              <a:gd name="adj1" fmla="val 49268"/>
              <a:gd name="adj2" fmla="val 100679"/>
              <a:gd name="adj3" fmla="val 103589"/>
              <a:gd name="adj4" fmla="val 139977"/>
            </a:avLst>
          </a:prstGeom>
          <a:solidFill>
            <a:srgbClr val="FFFF00">
              <a:alpha val="29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Pavement around  park </a:t>
            </a:r>
          </a:p>
        </p:txBody>
      </p:sp>
    </p:spTree>
    <p:extLst>
      <p:ext uri="{BB962C8B-B14F-4D97-AF65-F5344CB8AC3E}">
        <p14:creationId xmlns:p14="http://schemas.microsoft.com/office/powerpoint/2010/main" val="13642710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10916511" y="6308726"/>
            <a:ext cx="612000" cy="468312"/>
          </a:xfrm>
        </p:spPr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6" name="Inhaltsplatzhalter 10">
            <a:extLst>
              <a:ext uri="{FF2B5EF4-FFF2-40B4-BE49-F238E27FC236}">
                <a16:creationId xmlns:a16="http://schemas.microsoft.com/office/drawing/2014/main" id="{4BC19E91-6445-4A78-A221-D2C98343E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2024064"/>
            <a:ext cx="11537950" cy="4210046"/>
          </a:xfrm>
        </p:spPr>
        <p:txBody>
          <a:bodyPr/>
          <a:lstStyle/>
          <a:p>
            <a:r>
              <a:rPr lang="en-GB" dirty="0"/>
              <a:t>The code seems to be applicable to reality</a:t>
            </a:r>
          </a:p>
          <a:p>
            <a:endParaRPr lang="en-GB" dirty="0"/>
          </a:p>
          <a:p>
            <a:r>
              <a:rPr lang="en-GB" dirty="0"/>
              <a:t>Model parameter are difficult to identify</a:t>
            </a:r>
          </a:p>
          <a:p>
            <a:endParaRPr lang="en-GB" dirty="0"/>
          </a:p>
          <a:p>
            <a:r>
              <a:rPr lang="en-GB" dirty="0"/>
              <a:t>Better estimation methods for pedestrian distribution could be applied</a:t>
            </a:r>
          </a:p>
        </p:txBody>
      </p:sp>
    </p:spTree>
    <p:extLst>
      <p:ext uri="{BB962C8B-B14F-4D97-AF65-F5344CB8AC3E}">
        <p14:creationId xmlns:p14="http://schemas.microsoft.com/office/powerpoint/2010/main" val="323718572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10916511" y="6308726"/>
            <a:ext cx="612000" cy="468312"/>
          </a:xfrm>
        </p:spPr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Visualisation of trail evolution</a:t>
            </a:r>
          </a:p>
        </p:txBody>
      </p:sp>
      <p:pic>
        <p:nvPicPr>
          <p:cNvPr id="2" name="Sig_3">
            <a:hlinkClick r:id="" action="ppaction://media"/>
            <a:extLst>
              <a:ext uri="{FF2B5EF4-FFF2-40B4-BE49-F238E27FC236}">
                <a16:creationId xmlns:a16="http://schemas.microsoft.com/office/drawing/2014/main" id="{C9F296D3-0886-4E37-A0EB-E197B45E56D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61371" y="1592714"/>
            <a:ext cx="4152900" cy="4210050"/>
          </a:xfrm>
        </p:spPr>
      </p:pic>
    </p:spTree>
    <p:extLst>
      <p:ext uri="{BB962C8B-B14F-4D97-AF65-F5344CB8AC3E}">
        <p14:creationId xmlns:p14="http://schemas.microsoft.com/office/powerpoint/2010/main" val="2061301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>
            <a:fillRect/>
          </a:stretch>
        </p:blipFill>
        <p:spPr>
          <a:xfrm>
            <a:off x="1" y="0"/>
            <a:ext cx="12187238" cy="6858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D2CEA48-ACC6-431D-956E-DF05FE0FC305}"/>
              </a:ext>
            </a:extLst>
          </p:cNvPr>
          <p:cNvSpPr txBox="1"/>
          <p:nvPr/>
        </p:nvSpPr>
        <p:spPr>
          <a:xfrm>
            <a:off x="7529910" y="2469091"/>
            <a:ext cx="19480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10916511" y="6308726"/>
            <a:ext cx="612000" cy="468312"/>
          </a:xfrm>
        </p:spPr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Sources</a:t>
            </a:r>
          </a:p>
        </p:txBody>
      </p:sp>
      <p:sp>
        <p:nvSpPr>
          <p:cNvPr id="6" name="Inhaltsplatzhalter 10">
            <a:extLst>
              <a:ext uri="{FF2B5EF4-FFF2-40B4-BE49-F238E27FC236}">
                <a16:creationId xmlns:a16="http://schemas.microsoft.com/office/drawing/2014/main" id="{DB25EF4B-893F-4D63-9BD6-15DBB65C0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2024064"/>
            <a:ext cx="11537950" cy="4210046"/>
          </a:xfrm>
        </p:spPr>
        <p:txBody>
          <a:bodyPr/>
          <a:lstStyle/>
          <a:p>
            <a:r>
              <a:rPr lang="en-GB" i="1" dirty="0"/>
              <a:t>Dirk Helbing, Joachim </a:t>
            </a:r>
            <a:r>
              <a:rPr lang="en-GB" i="1" dirty="0" err="1"/>
              <a:t>Keltsch</a:t>
            </a:r>
            <a:r>
              <a:rPr lang="en-GB" i="1" dirty="0"/>
              <a:t> &amp; </a:t>
            </a:r>
            <a:r>
              <a:rPr lang="en-GB" i="1" dirty="0" err="1"/>
              <a:t>Péter</a:t>
            </a:r>
            <a:r>
              <a:rPr lang="en-GB" i="1" dirty="0"/>
              <a:t> </a:t>
            </a:r>
            <a:r>
              <a:rPr lang="en-GB" i="1" dirty="0" err="1"/>
              <a:t>Molnár</a:t>
            </a:r>
            <a:r>
              <a:rPr lang="en-GB" i="1" dirty="0"/>
              <a:t>. </a:t>
            </a:r>
            <a:r>
              <a:rPr lang="en-GB" i="1" dirty="0" err="1"/>
              <a:t>Modeling</a:t>
            </a:r>
            <a:r>
              <a:rPr lang="en-GB" i="1" dirty="0"/>
              <a:t> the evolution of human trail systems. Macmillan </a:t>
            </a:r>
            <a:r>
              <a:rPr lang="en-GB" i="1" dirty="0" err="1"/>
              <a:t>PublishersLtd</a:t>
            </a:r>
            <a:r>
              <a:rPr lang="en-GB" i="1" dirty="0"/>
              <a:t>, Nature, 1997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805002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10916511" y="6308726"/>
            <a:ext cx="612000" cy="468312"/>
          </a:xfrm>
        </p:spPr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Outlook</a:t>
            </a:r>
          </a:p>
        </p:txBody>
      </p:sp>
      <p:sp>
        <p:nvSpPr>
          <p:cNvPr id="6" name="Inhaltsplatzhalter 10">
            <a:extLst>
              <a:ext uri="{FF2B5EF4-FFF2-40B4-BE49-F238E27FC236}">
                <a16:creationId xmlns:a16="http://schemas.microsoft.com/office/drawing/2014/main" id="{6EE41729-2039-4003-952F-652474A3F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2024064"/>
            <a:ext cx="11537950" cy="4210046"/>
          </a:xfrm>
        </p:spPr>
        <p:txBody>
          <a:bodyPr/>
          <a:lstStyle/>
          <a:p>
            <a:r>
              <a:rPr lang="en-GB" dirty="0"/>
              <a:t>Differences of height in the ground</a:t>
            </a:r>
          </a:p>
          <a:p>
            <a:endParaRPr lang="en-GB" dirty="0"/>
          </a:p>
          <a:p>
            <a:r>
              <a:rPr lang="en-GB" dirty="0"/>
              <a:t>Fixed, unpassable obstacles </a:t>
            </a:r>
          </a:p>
        </p:txBody>
      </p:sp>
    </p:spTree>
    <p:extLst>
      <p:ext uri="{BB962C8B-B14F-4D97-AF65-F5344CB8AC3E}">
        <p14:creationId xmlns:p14="http://schemas.microsoft.com/office/powerpoint/2010/main" val="262499369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Pedestrian distribution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9776EF5-01C1-4449-96E9-9457CCAE9E24}"/>
              </a:ext>
            </a:extLst>
          </p:cNvPr>
          <p:cNvGrpSpPr/>
          <p:nvPr/>
        </p:nvGrpSpPr>
        <p:grpSpPr>
          <a:xfrm>
            <a:off x="2073535" y="2337201"/>
            <a:ext cx="7373235" cy="3227038"/>
            <a:chOff x="2320784" y="2074170"/>
            <a:chExt cx="6503951" cy="2467350"/>
          </a:xfrm>
        </p:grpSpPr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670CC576-9687-462F-978D-9E54605B7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124" t="36153" r="41622" b="33368"/>
            <a:stretch/>
          </p:blipFill>
          <p:spPr>
            <a:xfrm>
              <a:off x="4693919" y="2651760"/>
              <a:ext cx="1757681" cy="1889760"/>
            </a:xfrm>
            <a:prstGeom prst="rect">
              <a:avLst/>
            </a:prstGeom>
          </p:spPr>
        </p:pic>
        <p:sp>
          <p:nvSpPr>
            <p:cNvPr id="48" name="Legende: Linie 47">
              <a:extLst>
                <a:ext uri="{FF2B5EF4-FFF2-40B4-BE49-F238E27FC236}">
                  <a16:creationId xmlns:a16="http://schemas.microsoft.com/office/drawing/2014/main" id="{EFA505A1-51D8-4292-85A8-BED4B584AF04}"/>
                </a:ext>
              </a:extLst>
            </p:cNvPr>
            <p:cNvSpPr/>
            <p:nvPr/>
          </p:nvSpPr>
          <p:spPr>
            <a:xfrm>
              <a:off x="6630175" y="2956220"/>
              <a:ext cx="2194560" cy="640420"/>
            </a:xfrm>
            <a:prstGeom prst="borderCallout1">
              <a:avLst>
                <a:gd name="adj1" fmla="val 53652"/>
                <a:gd name="adj2" fmla="val -926"/>
                <a:gd name="adj3" fmla="val 16821"/>
                <a:gd name="adj4" fmla="val -15995"/>
              </a:avLst>
            </a:prstGeom>
            <a:solidFill>
              <a:schemeClr val="accent1">
                <a:alpha val="47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8 Spawn-Point</a:t>
              </a:r>
            </a:p>
          </p:txBody>
        </p:sp>
        <p:sp>
          <p:nvSpPr>
            <p:cNvPr id="49" name="Legende: Linie 48">
              <a:extLst>
                <a:ext uri="{FF2B5EF4-FFF2-40B4-BE49-F238E27FC236}">
                  <a16:creationId xmlns:a16="http://schemas.microsoft.com/office/drawing/2014/main" id="{A02EAEC0-2898-45A6-B04A-7CFE322F029C}"/>
                </a:ext>
              </a:extLst>
            </p:cNvPr>
            <p:cNvSpPr/>
            <p:nvPr/>
          </p:nvSpPr>
          <p:spPr>
            <a:xfrm>
              <a:off x="2320784" y="3901100"/>
              <a:ext cx="2194560" cy="640420"/>
            </a:xfrm>
            <a:prstGeom prst="borderCallout1">
              <a:avLst>
                <a:gd name="adj1" fmla="val 98524"/>
                <a:gd name="adj2" fmla="val 100927"/>
                <a:gd name="adj3" fmla="val 58274"/>
                <a:gd name="adj4" fmla="val 144652"/>
              </a:avLst>
            </a:prstGeom>
            <a:solidFill>
              <a:srgbClr val="7030A0">
                <a:alpha val="26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8 Spawn-Point</a:t>
              </a:r>
            </a:p>
          </p:txBody>
        </p:sp>
        <p:sp>
          <p:nvSpPr>
            <p:cNvPr id="50" name="Legende: Linie 49">
              <a:extLst>
                <a:ext uri="{FF2B5EF4-FFF2-40B4-BE49-F238E27FC236}">
                  <a16:creationId xmlns:a16="http://schemas.microsoft.com/office/drawing/2014/main" id="{E06877FA-6C75-477B-AFDF-7A1979EE35FD}"/>
                </a:ext>
              </a:extLst>
            </p:cNvPr>
            <p:cNvSpPr/>
            <p:nvPr/>
          </p:nvSpPr>
          <p:spPr>
            <a:xfrm>
              <a:off x="6630175" y="3880610"/>
              <a:ext cx="2194560" cy="640420"/>
            </a:xfrm>
            <a:prstGeom prst="borderCallout1">
              <a:avLst>
                <a:gd name="adj1" fmla="val 53652"/>
                <a:gd name="adj2" fmla="val -463"/>
                <a:gd name="adj3" fmla="val 32659"/>
                <a:gd name="adj4" fmla="val -15648"/>
              </a:avLst>
            </a:prstGeom>
            <a:solidFill>
              <a:schemeClr val="bg2">
                <a:lumMod val="75000"/>
                <a:alpha val="59000"/>
              </a:schemeClr>
            </a:solidFill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 Spawn-Point</a:t>
              </a:r>
            </a:p>
          </p:txBody>
        </p:sp>
        <p:sp>
          <p:nvSpPr>
            <p:cNvPr id="51" name="Legende: Linie 50">
              <a:extLst>
                <a:ext uri="{FF2B5EF4-FFF2-40B4-BE49-F238E27FC236}">
                  <a16:creationId xmlns:a16="http://schemas.microsoft.com/office/drawing/2014/main" id="{B0CB0B51-DFCB-4B7C-A7E6-0CA1EB8A0436}"/>
                </a:ext>
              </a:extLst>
            </p:cNvPr>
            <p:cNvSpPr/>
            <p:nvPr/>
          </p:nvSpPr>
          <p:spPr>
            <a:xfrm>
              <a:off x="6630175" y="2074170"/>
              <a:ext cx="2194560" cy="640420"/>
            </a:xfrm>
            <a:prstGeom prst="borderCallout1">
              <a:avLst>
                <a:gd name="adj1" fmla="val 50479"/>
                <a:gd name="adj2" fmla="val 0"/>
                <a:gd name="adj3" fmla="val 131855"/>
                <a:gd name="adj4" fmla="val -47244"/>
              </a:avLst>
            </a:prstGeom>
            <a:solidFill>
              <a:srgbClr val="92D050">
                <a:alpha val="26000"/>
              </a:srgb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 Spawn-Point</a:t>
              </a:r>
            </a:p>
          </p:txBody>
        </p:sp>
        <p:sp>
          <p:nvSpPr>
            <p:cNvPr id="52" name="Legende: Linie 51">
              <a:extLst>
                <a:ext uri="{FF2B5EF4-FFF2-40B4-BE49-F238E27FC236}">
                  <a16:creationId xmlns:a16="http://schemas.microsoft.com/office/drawing/2014/main" id="{BCECC490-0195-40D3-94B8-E57CC77E53FC}"/>
                </a:ext>
              </a:extLst>
            </p:cNvPr>
            <p:cNvSpPr/>
            <p:nvPr/>
          </p:nvSpPr>
          <p:spPr>
            <a:xfrm>
              <a:off x="2320784" y="2074170"/>
              <a:ext cx="2194560" cy="640420"/>
            </a:xfrm>
            <a:prstGeom prst="borderCallout1">
              <a:avLst>
                <a:gd name="adj1" fmla="val 155889"/>
                <a:gd name="adj2" fmla="val 120486"/>
                <a:gd name="adj3" fmla="val 101208"/>
                <a:gd name="adj4" fmla="val 100092"/>
              </a:avLst>
            </a:prstGeom>
            <a:solidFill>
              <a:srgbClr val="FFFF00">
                <a:alpha val="47000"/>
              </a:srgbClr>
            </a:solidFill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 Spawn-Point</a:t>
              </a:r>
            </a:p>
          </p:txBody>
        </p:sp>
        <p:sp>
          <p:nvSpPr>
            <p:cNvPr id="53" name="Legende: Linie 52">
              <a:extLst>
                <a:ext uri="{FF2B5EF4-FFF2-40B4-BE49-F238E27FC236}">
                  <a16:creationId xmlns:a16="http://schemas.microsoft.com/office/drawing/2014/main" id="{A100C7AA-425A-459A-BCE6-23167E51077B}"/>
                </a:ext>
              </a:extLst>
            </p:cNvPr>
            <p:cNvSpPr/>
            <p:nvPr/>
          </p:nvSpPr>
          <p:spPr>
            <a:xfrm>
              <a:off x="2320784" y="2956220"/>
              <a:ext cx="2194560" cy="640420"/>
            </a:xfrm>
            <a:prstGeom prst="borderCallout1">
              <a:avLst>
                <a:gd name="adj1" fmla="val 50441"/>
                <a:gd name="adj2" fmla="val 100463"/>
                <a:gd name="adj3" fmla="val 163293"/>
                <a:gd name="adj4" fmla="val 121621"/>
              </a:avLst>
            </a:prstGeom>
            <a:solidFill>
              <a:srgbClr val="FF0000">
                <a:alpha val="31000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 Spawn-Point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602042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1">
            <a:extLst>
              <a:ext uri="{FF2B5EF4-FFF2-40B4-BE49-F238E27FC236}">
                <a16:creationId xmlns:a16="http://schemas.microsoft.com/office/drawing/2014/main" id="{88FA9D2F-DFFF-4B1E-9775-16A56A59AA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9083" y="2132856"/>
            <a:ext cx="4333725" cy="2870000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Trails in urban “green” space such as parks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B99190D-C442-4F41-906B-CC31206611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4843" t="27485" r="21429" b="29116"/>
          <a:stretch/>
        </p:blipFill>
        <p:spPr>
          <a:xfrm>
            <a:off x="6584432" y="2132856"/>
            <a:ext cx="3965425" cy="28700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D1615E2-53A1-45DF-9DE8-A3DADFE953D7}"/>
              </a:ext>
            </a:extLst>
          </p:cNvPr>
          <p:cNvSpPr txBox="1"/>
          <p:nvPr/>
        </p:nvSpPr>
        <p:spPr>
          <a:xfrm>
            <a:off x="1269083" y="5169791"/>
            <a:ext cx="43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University Campus Stuttgart Germany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048E885-2C21-4761-8F9D-726EBB39E6FD}"/>
              </a:ext>
            </a:extLst>
          </p:cNvPr>
          <p:cNvSpPr txBox="1"/>
          <p:nvPr/>
        </p:nvSpPr>
        <p:spPr>
          <a:xfrm>
            <a:off x="6562893" y="5173222"/>
            <a:ext cx="43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Park in </a:t>
            </a:r>
            <a:r>
              <a:rPr lang="en-GB" dirty="0" err="1"/>
              <a:t>Alcalá</a:t>
            </a:r>
            <a:r>
              <a:rPr lang="en-GB" dirty="0"/>
              <a:t> (Madrid, Spain) </a:t>
            </a:r>
          </a:p>
        </p:txBody>
      </p:sp>
    </p:spTree>
    <p:extLst>
      <p:ext uri="{BB962C8B-B14F-4D97-AF65-F5344CB8AC3E}">
        <p14:creationId xmlns:p14="http://schemas.microsoft.com/office/powerpoint/2010/main" val="57214332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118611" y="6245970"/>
            <a:ext cx="4631883" cy="459776"/>
          </a:xfrm>
        </p:spPr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61490"/>
            <a:ext cx="11537950" cy="972000"/>
          </a:xfrm>
        </p:spPr>
        <p:txBody>
          <a:bodyPr/>
          <a:lstStyle/>
          <a:p>
            <a:r>
              <a:rPr lang="en-GB" dirty="0"/>
              <a:t>Implementation of Model</a:t>
            </a:r>
          </a:p>
        </p:txBody>
      </p:sp>
      <p:sp>
        <p:nvSpPr>
          <p:cNvPr id="51" name="Inhaltsplatzhalter 10">
            <a:extLst>
              <a:ext uri="{FF2B5EF4-FFF2-40B4-BE49-F238E27FC236}">
                <a16:creationId xmlns:a16="http://schemas.microsoft.com/office/drawing/2014/main" id="{C8DA070C-DC47-4C6E-BF34-0BC7CAF5A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2024064"/>
            <a:ext cx="11537950" cy="421004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		         new field			      old field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		      	      		</a:t>
            </a:r>
          </a:p>
        </p:txBody>
      </p:sp>
      <p:sp>
        <p:nvSpPr>
          <p:cNvPr id="52" name="Pfeil: nach rechts 51">
            <a:extLst>
              <a:ext uri="{FF2B5EF4-FFF2-40B4-BE49-F238E27FC236}">
                <a16:creationId xmlns:a16="http://schemas.microsoft.com/office/drawing/2014/main" id="{B5E4006D-E7F9-4E00-B604-7B6DEDD0AD27}"/>
              </a:ext>
            </a:extLst>
          </p:cNvPr>
          <p:cNvSpPr/>
          <p:nvPr/>
        </p:nvSpPr>
        <p:spPr>
          <a:xfrm>
            <a:off x="4941336" y="4639067"/>
            <a:ext cx="1608395" cy="5854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" name="Pfeil: nach rechts 52">
            <a:extLst>
              <a:ext uri="{FF2B5EF4-FFF2-40B4-BE49-F238E27FC236}">
                <a16:creationId xmlns:a16="http://schemas.microsoft.com/office/drawing/2014/main" id="{D5A9FC89-4C5F-4820-A852-F5A532228515}"/>
              </a:ext>
            </a:extLst>
          </p:cNvPr>
          <p:cNvSpPr/>
          <p:nvPr/>
        </p:nvSpPr>
        <p:spPr>
          <a:xfrm rot="10800000">
            <a:off x="4941336" y="2731655"/>
            <a:ext cx="1608395" cy="5854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57" name="Tabelle 56">
            <a:extLst>
              <a:ext uri="{FF2B5EF4-FFF2-40B4-BE49-F238E27FC236}">
                <a16:creationId xmlns:a16="http://schemas.microsoft.com/office/drawing/2014/main" id="{585FC4E8-D0FE-45DC-996D-5E80894FE2A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89763" y="2475736"/>
          <a:ext cx="1011627" cy="109728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337209">
                  <a:extLst>
                    <a:ext uri="{9D8B030D-6E8A-4147-A177-3AD203B41FA5}">
                      <a16:colId xmlns:a16="http://schemas.microsoft.com/office/drawing/2014/main" val="941902792"/>
                    </a:ext>
                  </a:extLst>
                </a:gridCol>
                <a:gridCol w="337209">
                  <a:extLst>
                    <a:ext uri="{9D8B030D-6E8A-4147-A177-3AD203B41FA5}">
                      <a16:colId xmlns:a16="http://schemas.microsoft.com/office/drawing/2014/main" val="1836489970"/>
                    </a:ext>
                  </a:extLst>
                </a:gridCol>
                <a:gridCol w="337209">
                  <a:extLst>
                    <a:ext uri="{9D8B030D-6E8A-4147-A177-3AD203B41FA5}">
                      <a16:colId xmlns:a16="http://schemas.microsoft.com/office/drawing/2014/main" val="1698810732"/>
                    </a:ext>
                  </a:extLst>
                </a:gridCol>
              </a:tblGrid>
              <a:tr h="325848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936138"/>
                  </a:ext>
                </a:extLst>
              </a:tr>
              <a:tr h="325848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820407"/>
                  </a:ext>
                </a:extLst>
              </a:tr>
              <a:tr h="325848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638714"/>
                  </a:ext>
                </a:extLst>
              </a:tr>
            </a:tbl>
          </a:graphicData>
        </a:graphic>
      </p:graphicFrame>
      <p:graphicFrame>
        <p:nvGraphicFramePr>
          <p:cNvPr id="58" name="Tabelle 57">
            <a:extLst>
              <a:ext uri="{FF2B5EF4-FFF2-40B4-BE49-F238E27FC236}">
                <a16:creationId xmlns:a16="http://schemas.microsoft.com/office/drawing/2014/main" id="{3F152230-A8F8-4495-AEB1-616DBD0E26A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60845" y="2475736"/>
          <a:ext cx="1011627" cy="109728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337209">
                  <a:extLst>
                    <a:ext uri="{9D8B030D-6E8A-4147-A177-3AD203B41FA5}">
                      <a16:colId xmlns:a16="http://schemas.microsoft.com/office/drawing/2014/main" val="941902792"/>
                    </a:ext>
                  </a:extLst>
                </a:gridCol>
                <a:gridCol w="337209">
                  <a:extLst>
                    <a:ext uri="{9D8B030D-6E8A-4147-A177-3AD203B41FA5}">
                      <a16:colId xmlns:a16="http://schemas.microsoft.com/office/drawing/2014/main" val="1836489970"/>
                    </a:ext>
                  </a:extLst>
                </a:gridCol>
                <a:gridCol w="337209">
                  <a:extLst>
                    <a:ext uri="{9D8B030D-6E8A-4147-A177-3AD203B41FA5}">
                      <a16:colId xmlns:a16="http://schemas.microsoft.com/office/drawing/2014/main" val="1698810732"/>
                    </a:ext>
                  </a:extLst>
                </a:gridCol>
              </a:tblGrid>
              <a:tr h="325848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936138"/>
                  </a:ext>
                </a:extLst>
              </a:tr>
              <a:tr h="325848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820407"/>
                  </a:ext>
                </a:extLst>
              </a:tr>
              <a:tr h="325848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638714"/>
                  </a:ext>
                </a:extLst>
              </a:tr>
            </a:tbl>
          </a:graphicData>
        </a:graphic>
      </p:graphicFrame>
      <p:pic>
        <p:nvPicPr>
          <p:cNvPr id="60" name="Grafik 59" descr="Gehen">
            <a:extLst>
              <a:ext uri="{FF2B5EF4-FFF2-40B4-BE49-F238E27FC236}">
                <a16:creationId xmlns:a16="http://schemas.microsoft.com/office/drawing/2014/main" id="{1737882F-6BB6-4266-B9A2-87BF4F6EB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2417" y="4441575"/>
            <a:ext cx="988734" cy="988734"/>
          </a:xfrm>
          <a:prstGeom prst="rect">
            <a:avLst/>
          </a:prstGeom>
        </p:spPr>
      </p:pic>
      <p:pic>
        <p:nvPicPr>
          <p:cNvPr id="61" name="Grafik 60" descr="Gehen">
            <a:extLst>
              <a:ext uri="{FF2B5EF4-FFF2-40B4-BE49-F238E27FC236}">
                <a16:creationId xmlns:a16="http://schemas.microsoft.com/office/drawing/2014/main" id="{F850AFA2-CD5C-420A-ACBC-3E088F793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1109" y="4499544"/>
            <a:ext cx="1039744" cy="955971"/>
          </a:xfrm>
          <a:prstGeom prst="rect">
            <a:avLst/>
          </a:prstGeom>
        </p:spPr>
      </p:pic>
      <p:sp>
        <p:nvSpPr>
          <p:cNvPr id="62" name="Pfeil: nach unten gekrümmt 61">
            <a:extLst>
              <a:ext uri="{FF2B5EF4-FFF2-40B4-BE49-F238E27FC236}">
                <a16:creationId xmlns:a16="http://schemas.microsoft.com/office/drawing/2014/main" id="{950A6E4A-5954-4182-872E-D8BBF98294A7}"/>
              </a:ext>
            </a:extLst>
          </p:cNvPr>
          <p:cNvSpPr/>
          <p:nvPr/>
        </p:nvSpPr>
        <p:spPr>
          <a:xfrm>
            <a:off x="7370981" y="4005064"/>
            <a:ext cx="1303002" cy="436252"/>
          </a:xfrm>
          <a:prstGeom prst="curvedDownArrow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pic>
        <p:nvPicPr>
          <p:cNvPr id="63" name="Grafik 62" descr="Gehen">
            <a:extLst>
              <a:ext uri="{FF2B5EF4-FFF2-40B4-BE49-F238E27FC236}">
                <a16:creationId xmlns:a16="http://schemas.microsoft.com/office/drawing/2014/main" id="{0C384BB3-FCCF-4803-8181-71F403879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203" y="4511536"/>
            <a:ext cx="1039744" cy="955971"/>
          </a:xfrm>
          <a:prstGeom prst="rect">
            <a:avLst/>
          </a:prstGeom>
        </p:spPr>
      </p:pic>
      <p:sp>
        <p:nvSpPr>
          <p:cNvPr id="65" name="Pfeil: 180-Grad 64">
            <a:extLst>
              <a:ext uri="{FF2B5EF4-FFF2-40B4-BE49-F238E27FC236}">
                <a16:creationId xmlns:a16="http://schemas.microsoft.com/office/drawing/2014/main" id="{A49C9A77-D8A7-493C-895E-72CE8E1A6F52}"/>
              </a:ext>
            </a:extLst>
          </p:cNvPr>
          <p:cNvSpPr/>
          <p:nvPr/>
        </p:nvSpPr>
        <p:spPr>
          <a:xfrm rot="16200000" flipV="1">
            <a:off x="8783879" y="3353761"/>
            <a:ext cx="2399489" cy="1155273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66" name="Pfeil: 180-Grad 65">
            <a:extLst>
              <a:ext uri="{FF2B5EF4-FFF2-40B4-BE49-F238E27FC236}">
                <a16:creationId xmlns:a16="http://schemas.microsoft.com/office/drawing/2014/main" id="{6F3143DD-3069-4C6F-AB2D-035AFC779E56}"/>
              </a:ext>
            </a:extLst>
          </p:cNvPr>
          <p:cNvSpPr/>
          <p:nvPr/>
        </p:nvSpPr>
        <p:spPr>
          <a:xfrm rot="5400000" flipV="1">
            <a:off x="660400" y="3353762"/>
            <a:ext cx="2399489" cy="1155273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70DDF73-191D-434C-8097-AD3D63F3448F}"/>
              </a:ext>
            </a:extLst>
          </p:cNvPr>
          <p:cNvSpPr txBox="1"/>
          <p:nvPr/>
        </p:nvSpPr>
        <p:spPr>
          <a:xfrm rot="10800000" flipV="1">
            <a:off x="2816384" y="5443483"/>
            <a:ext cx="2124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old position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A2104E8-91E7-4F40-AEFF-432C0B480BBD}"/>
              </a:ext>
            </a:extLst>
          </p:cNvPr>
          <p:cNvSpPr txBox="1"/>
          <p:nvPr/>
        </p:nvSpPr>
        <p:spPr>
          <a:xfrm rot="10800000" flipV="1">
            <a:off x="6920996" y="5443483"/>
            <a:ext cx="2124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new position</a:t>
            </a:r>
          </a:p>
        </p:txBody>
      </p:sp>
    </p:spTree>
    <p:extLst>
      <p:ext uri="{BB962C8B-B14F-4D97-AF65-F5344CB8AC3E}">
        <p14:creationId xmlns:p14="http://schemas.microsoft.com/office/powerpoint/2010/main" val="25252797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62" grpId="0" animBg="1"/>
      <p:bldP spid="65" grpId="0" animBg="1"/>
      <p:bldP spid="66" grpId="0" animBg="1"/>
      <p:bldP spid="2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118611" y="6245970"/>
            <a:ext cx="4631883" cy="459776"/>
          </a:xfrm>
        </p:spPr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Trail development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E6F3C9A9-2EA4-427E-A72C-646F634DD62E}"/>
              </a:ext>
            </a:extLst>
          </p:cNvPr>
          <p:cNvGraphicFramePr>
            <a:graphicFrameLocks noGrp="1"/>
          </p:cNvGraphicFramePr>
          <p:nvPr/>
        </p:nvGraphicFramePr>
        <p:xfrm>
          <a:off x="404987" y="3839741"/>
          <a:ext cx="4599144" cy="2128296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4893">
                  <a:extLst>
                    <a:ext uri="{9D8B030D-6E8A-4147-A177-3AD203B41FA5}">
                      <a16:colId xmlns:a16="http://schemas.microsoft.com/office/drawing/2014/main" val="941902792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836489970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698810732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3991770032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2824131339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2383190073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047352588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653854072"/>
                    </a:ext>
                  </a:extLst>
                </a:gridCol>
              </a:tblGrid>
              <a:tr h="532074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820407"/>
                  </a:ext>
                </a:extLst>
              </a:tr>
              <a:tr h="532074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638714"/>
                  </a:ext>
                </a:extLst>
              </a:tr>
              <a:tr h="532074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483864"/>
                  </a:ext>
                </a:extLst>
              </a:tr>
              <a:tr h="532074"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374581"/>
                  </a:ext>
                </a:extLst>
              </a:tr>
            </a:tbl>
          </a:graphicData>
        </a:graphic>
      </p:graphicFrame>
      <p:graphicFrame>
        <p:nvGraphicFramePr>
          <p:cNvPr id="23" name="Tabelle 22">
            <a:extLst>
              <a:ext uri="{FF2B5EF4-FFF2-40B4-BE49-F238E27FC236}">
                <a16:creationId xmlns:a16="http://schemas.microsoft.com/office/drawing/2014/main" id="{95A8C20E-C591-4063-AC6D-DD92D0D21387}"/>
              </a:ext>
            </a:extLst>
          </p:cNvPr>
          <p:cNvGraphicFramePr>
            <a:graphicFrameLocks noGrp="1"/>
          </p:cNvGraphicFramePr>
          <p:nvPr/>
        </p:nvGraphicFramePr>
        <p:xfrm>
          <a:off x="7056096" y="3839741"/>
          <a:ext cx="4599144" cy="2128296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4893">
                  <a:extLst>
                    <a:ext uri="{9D8B030D-6E8A-4147-A177-3AD203B41FA5}">
                      <a16:colId xmlns:a16="http://schemas.microsoft.com/office/drawing/2014/main" val="2657776248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941902792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836489970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698810732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3991770032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2824131339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2383190073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047352588"/>
                    </a:ext>
                  </a:extLst>
                </a:gridCol>
              </a:tblGrid>
              <a:tr h="532074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820407"/>
                  </a:ext>
                </a:extLst>
              </a:tr>
              <a:tr h="532074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638714"/>
                  </a:ext>
                </a:extLst>
              </a:tr>
              <a:tr h="532074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483864"/>
                  </a:ext>
                </a:extLst>
              </a:tr>
              <a:tr h="532074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374581"/>
                  </a:ext>
                </a:extLst>
              </a:tr>
            </a:tbl>
          </a:graphicData>
        </a:graphic>
      </p:graphicFrame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145685E5-0F38-4FEB-A38D-ADC3D7F70BC6}"/>
              </a:ext>
            </a:extLst>
          </p:cNvPr>
          <p:cNvSpPr/>
          <p:nvPr/>
        </p:nvSpPr>
        <p:spPr>
          <a:xfrm>
            <a:off x="5229523" y="5035249"/>
            <a:ext cx="1608395" cy="5854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9" name="Grafik 8" descr="Gehen">
            <a:extLst>
              <a:ext uri="{FF2B5EF4-FFF2-40B4-BE49-F238E27FC236}">
                <a16:creationId xmlns:a16="http://schemas.microsoft.com/office/drawing/2014/main" id="{A2585085-011E-44A4-8E68-19CD2AB5C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1357" y="4894560"/>
            <a:ext cx="540814" cy="540814"/>
          </a:xfrm>
          <a:prstGeom prst="rect">
            <a:avLst/>
          </a:prstGeom>
        </p:spPr>
      </p:pic>
      <p:pic>
        <p:nvPicPr>
          <p:cNvPr id="30" name="Grafik 29" descr="Gehen">
            <a:extLst>
              <a:ext uri="{FF2B5EF4-FFF2-40B4-BE49-F238E27FC236}">
                <a16:creationId xmlns:a16="http://schemas.microsoft.com/office/drawing/2014/main" id="{7B85DD0F-72A0-4A42-974C-374CDDB33A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96621" y="4894304"/>
            <a:ext cx="540814" cy="5408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CF760A95-636E-48D7-A935-A79C39CE9BBB}"/>
                  </a:ext>
                </a:extLst>
              </p:cNvPr>
              <p:cNvSpPr txBox="1"/>
              <p:nvPr/>
            </p:nvSpPr>
            <p:spPr>
              <a:xfrm>
                <a:off x="5157515" y="4221088"/>
                <a:ext cx="792087" cy="8613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de-CH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sz="2800" i="1">
                              <a:latin typeface="Cambria Math" panose="02040503050406030204" pitchFamily="18" charset="0"/>
                            </a:rPr>
                            <m:t>𝑑𝐺</m:t>
                          </m:r>
                          <m:d>
                            <m:dPr>
                              <m:ctrlPr>
                                <a:rPr lang="de-CH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de-CH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r>
                            <a:rPr lang="de-CH" sz="2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de-CH" sz="2800" b="1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CF760A95-636E-48D7-A935-A79C39CE9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515" y="4221088"/>
                <a:ext cx="792087" cy="861390"/>
              </a:xfrm>
              <a:prstGeom prst="rect">
                <a:avLst/>
              </a:prstGeom>
              <a:blipFill>
                <a:blip r:embed="rId7"/>
                <a:stretch>
                  <a:fillRect r="-11153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Inhaltsplatzhalter 14">
                <a:extLst>
                  <a:ext uri="{FF2B5EF4-FFF2-40B4-BE49-F238E27FC236}">
                    <a16:creationId xmlns:a16="http://schemas.microsoft.com/office/drawing/2014/main" id="{57C2284F-94DE-4C44-A9AC-1DB8947E6D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4685" y="1412776"/>
                <a:ext cx="11733148" cy="794898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>
                <a:lvl1pPr marL="361950" indent="-36195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063" indent="-265113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93763" indent="-2667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7913" indent="-1778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62063" indent="-18415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ctrlPr>
                          <a:rPr lang="de-CH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3200" i="1" smtClean="0">
                            <a:latin typeface="Cambria Math" panose="02040503050406030204" pitchFamily="18" charset="0"/>
                          </a:rPr>
                          <m:t>𝑑𝐺</m:t>
                        </m:r>
                        <m:d>
                          <m:dPr>
                            <m:ctrlPr>
                              <a:rPr lang="de-CH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sz="320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de-CH" sz="3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sz="320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num>
                      <m:den>
                        <m:r>
                          <a:rPr lang="de-CH" sz="320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de-CH" sz="32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CH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32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CH" sz="32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CH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CH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320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de-CH" sz="32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de-CH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sz="320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de-CH" sz="32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CH" sz="320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de-CH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sz="320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de-CH" sz="3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sz="32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de-CH" sz="32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sz="320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begChr m:val="["/>
                        <m:endChr m:val="]"/>
                        <m:ctrlPr>
                          <a:rPr lang="de-CH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sz="320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de-CH" sz="3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sz="320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de-CH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sz="320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CH" sz="3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CH" sz="320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de-CH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sz="320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de-CH" sz="320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CH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sz="320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den>
                        </m:f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de-CH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CH" sz="32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/>
                      <m:e>
                        <m:r>
                          <a:rPr lang="de-CH" sz="32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de-CH" sz="320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sz="320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CH" sz="32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CH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320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CH" sz="320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ctrlPr>
                                  <a:rPr lang="de-CH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sz="320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b>
                        </m:sSub>
                        <m:r>
                          <a:rPr lang="de-CH" sz="320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0" name="Inhaltsplatzhalter 14">
                <a:extLst>
                  <a:ext uri="{FF2B5EF4-FFF2-40B4-BE49-F238E27FC236}">
                    <a16:creationId xmlns:a16="http://schemas.microsoft.com/office/drawing/2014/main" id="{57C2284F-94DE-4C44-A9AC-1DB8947E6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85" y="1412776"/>
                <a:ext cx="11733148" cy="7948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Geschweifte Klammer rechts 40">
            <a:extLst>
              <a:ext uri="{FF2B5EF4-FFF2-40B4-BE49-F238E27FC236}">
                <a16:creationId xmlns:a16="http://schemas.microsoft.com/office/drawing/2014/main" id="{34431C10-6983-4025-88C4-13D57BAF551E}"/>
              </a:ext>
            </a:extLst>
          </p:cNvPr>
          <p:cNvSpPr/>
          <p:nvPr/>
        </p:nvSpPr>
        <p:spPr>
          <a:xfrm rot="5400000">
            <a:off x="909043" y="2096744"/>
            <a:ext cx="504056" cy="1080120"/>
          </a:xfrm>
          <a:prstGeom prst="rightBrace">
            <a:avLst/>
          </a:prstGeom>
          <a:ln w="412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Geschweifte Klammer rechts 41">
            <a:extLst>
              <a:ext uri="{FF2B5EF4-FFF2-40B4-BE49-F238E27FC236}">
                <a16:creationId xmlns:a16="http://schemas.microsoft.com/office/drawing/2014/main" id="{71044678-E43E-4D10-B106-387051CC82DA}"/>
              </a:ext>
            </a:extLst>
          </p:cNvPr>
          <p:cNvSpPr/>
          <p:nvPr/>
        </p:nvSpPr>
        <p:spPr>
          <a:xfrm rot="5400000">
            <a:off x="3717355" y="818077"/>
            <a:ext cx="504056" cy="3672408"/>
          </a:xfrm>
          <a:prstGeom prst="rightBrace">
            <a:avLst>
              <a:gd name="adj1" fmla="val 8333"/>
              <a:gd name="adj2" fmla="val 26959"/>
            </a:avLst>
          </a:prstGeom>
          <a:ln w="412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43" name="Geschweifte Klammer rechts 42">
            <a:extLst>
              <a:ext uri="{FF2B5EF4-FFF2-40B4-BE49-F238E27FC236}">
                <a16:creationId xmlns:a16="http://schemas.microsoft.com/office/drawing/2014/main" id="{D59F8047-E48C-419F-B5E7-8703AAE6961C}"/>
              </a:ext>
            </a:extLst>
          </p:cNvPr>
          <p:cNvSpPr/>
          <p:nvPr/>
        </p:nvSpPr>
        <p:spPr>
          <a:xfrm rot="5400000">
            <a:off x="8797689" y="-153405"/>
            <a:ext cx="504056" cy="5624165"/>
          </a:xfrm>
          <a:prstGeom prst="rightBrace">
            <a:avLst/>
          </a:prstGeom>
          <a:ln w="412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44FB2B3D-E35D-4B27-A85A-4AEF6AF23ADE}"/>
              </a:ext>
            </a:extLst>
          </p:cNvPr>
          <p:cNvSpPr txBox="1"/>
          <p:nvPr/>
        </p:nvSpPr>
        <p:spPr>
          <a:xfrm>
            <a:off x="206323" y="2939335"/>
            <a:ext cx="2989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Ground modification 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11B6D6BC-6944-49DE-AB5C-7AA17CFA47D5}"/>
              </a:ext>
            </a:extLst>
          </p:cNvPr>
          <p:cNvSpPr txBox="1"/>
          <p:nvPr/>
        </p:nvSpPr>
        <p:spPr>
          <a:xfrm>
            <a:off x="3332574" y="2941346"/>
            <a:ext cx="404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50"/>
                </a:solidFill>
              </a:rPr>
              <a:t>Ground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00B050"/>
                </a:solidFill>
              </a:rPr>
              <a:t>regeneration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0B00236-5A0C-4D19-BA57-9D33F6B012E9}"/>
              </a:ext>
            </a:extLst>
          </p:cNvPr>
          <p:cNvSpPr txBox="1"/>
          <p:nvPr/>
        </p:nvSpPr>
        <p:spPr>
          <a:xfrm>
            <a:off x="6859088" y="2960494"/>
            <a:ext cx="5328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Ground distraction form pedestrian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0C0532-6218-4776-BB93-83E469D78A6B}"/>
              </a:ext>
            </a:extLst>
          </p:cNvPr>
          <p:cNvSpPr/>
          <p:nvPr/>
        </p:nvSpPr>
        <p:spPr>
          <a:xfrm>
            <a:off x="7063309" y="4894304"/>
            <a:ext cx="3410743" cy="55092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941B315-A500-4CA6-AD68-3DCCB173573C}"/>
              </a:ext>
            </a:extLst>
          </p:cNvPr>
          <p:cNvSpPr/>
          <p:nvPr/>
        </p:nvSpPr>
        <p:spPr>
          <a:xfrm>
            <a:off x="10539525" y="4897456"/>
            <a:ext cx="540814" cy="55092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80801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6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118611" y="6245970"/>
            <a:ext cx="4631883" cy="459776"/>
          </a:xfrm>
        </p:spPr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Trail/destination attraction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E6F3C9A9-2EA4-427E-A72C-646F634DD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75004"/>
              </p:ext>
            </p:extLst>
          </p:nvPr>
        </p:nvGraphicFramePr>
        <p:xfrm>
          <a:off x="404987" y="3839741"/>
          <a:ext cx="4599144" cy="2128296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4893">
                  <a:extLst>
                    <a:ext uri="{9D8B030D-6E8A-4147-A177-3AD203B41FA5}">
                      <a16:colId xmlns:a16="http://schemas.microsoft.com/office/drawing/2014/main" val="941902792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836489970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698810732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3991770032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2824131339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2383190073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047352588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653854072"/>
                    </a:ext>
                  </a:extLst>
                </a:gridCol>
              </a:tblGrid>
              <a:tr h="532074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820407"/>
                  </a:ext>
                </a:extLst>
              </a:tr>
              <a:tr h="532074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638714"/>
                  </a:ext>
                </a:extLst>
              </a:tr>
              <a:tr h="532074">
                <a:tc>
                  <a:txBody>
                    <a:bodyPr/>
                    <a:lstStyle/>
                    <a:p>
                      <a:endParaRPr lang="de-CH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483864"/>
                  </a:ext>
                </a:extLst>
              </a:tr>
              <a:tr h="532074"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374581"/>
                  </a:ext>
                </a:extLst>
              </a:tr>
            </a:tbl>
          </a:graphicData>
        </a:graphic>
      </p:graphicFrame>
      <p:pic>
        <p:nvPicPr>
          <p:cNvPr id="19" name="Grafik 18" descr="Gehen">
            <a:extLst>
              <a:ext uri="{FF2B5EF4-FFF2-40B4-BE49-F238E27FC236}">
                <a16:creationId xmlns:a16="http://schemas.microsoft.com/office/drawing/2014/main" id="{ED4CA402-0A50-4AB4-8352-6ECE95CB6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051" y="4904410"/>
            <a:ext cx="540814" cy="540814"/>
          </a:xfrm>
          <a:prstGeom prst="rect">
            <a:avLst/>
          </a:prstGeom>
        </p:spPr>
      </p:pic>
      <p:pic>
        <p:nvPicPr>
          <p:cNvPr id="8" name="Grafik 7" descr="Fahne">
            <a:extLst>
              <a:ext uri="{FF2B5EF4-FFF2-40B4-BE49-F238E27FC236}">
                <a16:creationId xmlns:a16="http://schemas.microsoft.com/office/drawing/2014/main" id="{C8FF1226-64A5-4A41-8286-0796E91254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3379" y="5501992"/>
            <a:ext cx="432048" cy="432048"/>
          </a:xfrm>
          <a:prstGeom prst="rect">
            <a:avLst/>
          </a:prstGeom>
        </p:spPr>
      </p:pic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473C75E6-5135-4C56-B26B-991EEF8179DB}"/>
              </a:ext>
            </a:extLst>
          </p:cNvPr>
          <p:cNvSpPr/>
          <p:nvPr/>
        </p:nvSpPr>
        <p:spPr>
          <a:xfrm rot="19959489">
            <a:off x="1355011" y="4541932"/>
            <a:ext cx="2083946" cy="151383"/>
          </a:xfrm>
          <a:prstGeom prst="rightArrow">
            <a:avLst/>
          </a:prstGeom>
          <a:solidFill>
            <a:srgbClr val="00B42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B0AE1CB7-303D-449F-86F5-6120ADA1FE80}"/>
              </a:ext>
            </a:extLst>
          </p:cNvPr>
          <p:cNvSpPr/>
          <p:nvPr/>
        </p:nvSpPr>
        <p:spPr>
          <a:xfrm rot="625167">
            <a:off x="1463370" y="5388573"/>
            <a:ext cx="2232248" cy="144016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Inhaltsplatzhalter 10">
                <a:extLst>
                  <a:ext uri="{FF2B5EF4-FFF2-40B4-BE49-F238E27FC236}">
                    <a16:creationId xmlns:a16="http://schemas.microsoft.com/office/drawing/2014/main" id="{592542EC-411A-4521-A7E4-7DB1BE46E5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33779" y="1237188"/>
                <a:ext cx="4226448" cy="1230308"/>
              </a:xfrm>
              <a:prstGeom prst="rect">
                <a:avLst/>
              </a:prstGeom>
            </p:spPr>
            <p:txBody>
              <a:bodyPr vert="horz" lIns="140400" tIns="0" rIns="144000" bIns="0" rtlCol="0">
                <a:noAutofit/>
              </a:bodyPr>
              <a:lstStyle>
                <a:lvl1pPr marL="361950" indent="-36195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063" indent="-265113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93763" indent="-2667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7913" indent="-1778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62063" indent="-18415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de-CH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CH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320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de-CH" sz="32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de-CH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CH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3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CH" sz="320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d>
                    <m:r>
                      <a:rPr lang="de-CH" sz="32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CH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𝑎𝑙𝑝h𝑎</m:t>
                        </m:r>
                      </m:sub>
                    </m:sSub>
                    <m:r>
                      <a:rPr lang="de-CH" sz="32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CH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en-GB" sz="3200" dirty="0"/>
              </a:p>
              <a:p>
                <a:endParaRPr lang="en-GB" dirty="0"/>
              </a:p>
              <a:p>
                <a:endParaRPr lang="de-CH" dirty="0"/>
              </a:p>
            </p:txBody>
          </p:sp>
        </mc:Choice>
        <mc:Fallback xmlns="">
          <p:sp>
            <p:nvSpPr>
              <p:cNvPr id="32" name="Inhaltsplatzhalter 10">
                <a:extLst>
                  <a:ext uri="{FF2B5EF4-FFF2-40B4-BE49-F238E27FC236}">
                    <a16:creationId xmlns:a16="http://schemas.microsoft.com/office/drawing/2014/main" id="{592542EC-411A-4521-A7E4-7DB1BE46E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779" y="1237188"/>
                <a:ext cx="4226448" cy="1230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Inhaltsplatzhalter 10">
                <a:extLst>
                  <a:ext uri="{FF2B5EF4-FFF2-40B4-BE49-F238E27FC236}">
                    <a16:creationId xmlns:a16="http://schemas.microsoft.com/office/drawing/2014/main" id="{55CB8179-36A4-48A3-A0BA-EE30E737A6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355" y="999003"/>
                <a:ext cx="7319416" cy="1468493"/>
              </a:xfrm>
              <a:prstGeom prst="rect">
                <a:avLst/>
              </a:prstGeom>
            </p:spPr>
            <p:txBody>
              <a:bodyPr vert="horz" lIns="140400" tIns="0" rIns="144000" bIns="0" rtlCol="0">
                <a:noAutofit/>
              </a:bodyPr>
              <a:lstStyle>
                <a:lvl1pPr marL="361950" indent="-36195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063" indent="-265113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93763" indent="-2667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7913" indent="-1778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62063" indent="-18415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de-CH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CH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CH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CH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de-CH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de-CH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d>
                      <m:dPr>
                        <m:ctrlPr>
                          <a:rPr lang="de-CH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CH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3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CH" sz="3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CH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de-CH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de-CH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de-CH" sz="3200" i="1">
                        <a:latin typeface="Cambria Math" panose="02040503050406030204" pitchFamily="18" charset="0"/>
                      </a:rPr>
                      <m:t>∫</m:t>
                    </m:r>
                    <m:sSup>
                      <m:sSupPr>
                        <m:ctrlPr>
                          <a:rPr lang="de-CH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CH" sz="3200" i="1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de-CH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de-CH" sz="3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de-CH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sz="320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CH" sz="32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CH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320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de-CH" sz="320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de-CH" sz="32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sup>
                    </m:sSup>
                    <m:r>
                      <a:rPr lang="de-CH" sz="320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de-CH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sz="320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CH" sz="32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32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3200" dirty="0"/>
                  <a:t> </a:t>
                </a:r>
              </a:p>
              <a:p>
                <a:endParaRPr lang="en-GB" dirty="0"/>
              </a:p>
              <a:p>
                <a:endParaRPr lang="de-CH" dirty="0"/>
              </a:p>
            </p:txBody>
          </p:sp>
        </mc:Choice>
        <mc:Fallback xmlns="">
          <p:sp>
            <p:nvSpPr>
              <p:cNvPr id="33" name="Inhaltsplatzhalter 10">
                <a:extLst>
                  <a:ext uri="{FF2B5EF4-FFF2-40B4-BE49-F238E27FC236}">
                    <a16:creationId xmlns:a16="http://schemas.microsoft.com/office/drawing/2014/main" id="{55CB8179-36A4-48A3-A0BA-EE30E737A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55" y="999003"/>
                <a:ext cx="7319416" cy="14684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Geschweifte Klammer rechts 33">
            <a:extLst>
              <a:ext uri="{FF2B5EF4-FFF2-40B4-BE49-F238E27FC236}">
                <a16:creationId xmlns:a16="http://schemas.microsoft.com/office/drawing/2014/main" id="{A2E62676-B0EA-4252-A534-DC362B4032BF}"/>
              </a:ext>
            </a:extLst>
          </p:cNvPr>
          <p:cNvSpPr/>
          <p:nvPr/>
        </p:nvSpPr>
        <p:spPr>
          <a:xfrm rot="5400000">
            <a:off x="4936391" y="656528"/>
            <a:ext cx="504056" cy="3662208"/>
          </a:xfrm>
          <a:prstGeom prst="rightBrace">
            <a:avLst>
              <a:gd name="adj1" fmla="val 8333"/>
              <a:gd name="adj2" fmla="val 48866"/>
            </a:avLst>
          </a:prstGeom>
          <a:ln w="412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35" name="Geschweifte Klammer rechts 34">
            <a:extLst>
              <a:ext uri="{FF2B5EF4-FFF2-40B4-BE49-F238E27FC236}">
                <a16:creationId xmlns:a16="http://schemas.microsoft.com/office/drawing/2014/main" id="{7C486AA0-5F64-44E3-9D72-A345CACC84E7}"/>
              </a:ext>
            </a:extLst>
          </p:cNvPr>
          <p:cNvSpPr/>
          <p:nvPr/>
        </p:nvSpPr>
        <p:spPr>
          <a:xfrm rot="5400000">
            <a:off x="10386598" y="1472700"/>
            <a:ext cx="504056" cy="2033230"/>
          </a:xfrm>
          <a:prstGeom prst="rightBrace">
            <a:avLst>
              <a:gd name="adj1" fmla="val 8333"/>
              <a:gd name="adj2" fmla="val 48866"/>
            </a:avLst>
          </a:prstGeom>
          <a:ln w="412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3FC2F30-56B8-4407-97BD-30FF95907EFF}"/>
              </a:ext>
            </a:extLst>
          </p:cNvPr>
          <p:cNvSpPr txBox="1"/>
          <p:nvPr/>
        </p:nvSpPr>
        <p:spPr>
          <a:xfrm>
            <a:off x="3952429" y="2968729"/>
            <a:ext cx="257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422"/>
                </a:solidFill>
              </a:rPr>
              <a:t>Attraction of trails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35CB1511-2C63-4528-ADA7-BA0A67D0A3DB}"/>
              </a:ext>
            </a:extLst>
          </p:cNvPr>
          <p:cNvSpPr txBox="1"/>
          <p:nvPr/>
        </p:nvSpPr>
        <p:spPr>
          <a:xfrm>
            <a:off x="8397875" y="2960494"/>
            <a:ext cx="3410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Attraction of destination</a:t>
            </a:r>
          </a:p>
        </p:txBody>
      </p:sp>
    </p:spTree>
    <p:extLst>
      <p:ext uri="{BB962C8B-B14F-4D97-AF65-F5344CB8AC3E}">
        <p14:creationId xmlns:p14="http://schemas.microsoft.com/office/powerpoint/2010/main" val="410091495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118611" y="6245970"/>
            <a:ext cx="4631883" cy="459776"/>
          </a:xfrm>
        </p:spPr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Walking direction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E6F3C9A9-2EA4-427E-A72C-646F634DD62E}"/>
              </a:ext>
            </a:extLst>
          </p:cNvPr>
          <p:cNvGraphicFramePr>
            <a:graphicFrameLocks noGrp="1"/>
          </p:cNvGraphicFramePr>
          <p:nvPr/>
        </p:nvGraphicFramePr>
        <p:xfrm>
          <a:off x="404987" y="3839741"/>
          <a:ext cx="4599144" cy="2128296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4893">
                  <a:extLst>
                    <a:ext uri="{9D8B030D-6E8A-4147-A177-3AD203B41FA5}">
                      <a16:colId xmlns:a16="http://schemas.microsoft.com/office/drawing/2014/main" val="941902792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836489970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698810732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3991770032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2824131339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2383190073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047352588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653854072"/>
                    </a:ext>
                  </a:extLst>
                </a:gridCol>
              </a:tblGrid>
              <a:tr h="532074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820407"/>
                  </a:ext>
                </a:extLst>
              </a:tr>
              <a:tr h="532074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638714"/>
                  </a:ext>
                </a:extLst>
              </a:tr>
              <a:tr h="532074">
                <a:tc>
                  <a:txBody>
                    <a:bodyPr/>
                    <a:lstStyle/>
                    <a:p>
                      <a:endParaRPr lang="de-CH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483864"/>
                  </a:ext>
                </a:extLst>
              </a:tr>
              <a:tr h="532074"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374581"/>
                  </a:ext>
                </a:extLst>
              </a:tr>
            </a:tbl>
          </a:graphicData>
        </a:graphic>
      </p:graphicFrame>
      <p:graphicFrame>
        <p:nvGraphicFramePr>
          <p:cNvPr id="23" name="Tabelle 22">
            <a:extLst>
              <a:ext uri="{FF2B5EF4-FFF2-40B4-BE49-F238E27FC236}">
                <a16:creationId xmlns:a16="http://schemas.microsoft.com/office/drawing/2014/main" id="{95A8C20E-C591-4063-AC6D-DD92D0D21387}"/>
              </a:ext>
            </a:extLst>
          </p:cNvPr>
          <p:cNvGraphicFramePr>
            <a:graphicFrameLocks noGrp="1"/>
          </p:cNvGraphicFramePr>
          <p:nvPr/>
        </p:nvGraphicFramePr>
        <p:xfrm>
          <a:off x="7056096" y="3839741"/>
          <a:ext cx="4599144" cy="2128296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4893">
                  <a:extLst>
                    <a:ext uri="{9D8B030D-6E8A-4147-A177-3AD203B41FA5}">
                      <a16:colId xmlns:a16="http://schemas.microsoft.com/office/drawing/2014/main" val="2657776248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941902792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836489970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698810732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3991770032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2824131339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2383190073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047352588"/>
                    </a:ext>
                  </a:extLst>
                </a:gridCol>
              </a:tblGrid>
              <a:tr h="532074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820407"/>
                  </a:ext>
                </a:extLst>
              </a:tr>
              <a:tr h="532074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638714"/>
                  </a:ext>
                </a:extLst>
              </a:tr>
              <a:tr h="532074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483864"/>
                  </a:ext>
                </a:extLst>
              </a:tr>
              <a:tr h="532074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374581"/>
                  </a:ext>
                </a:extLst>
              </a:tr>
            </a:tbl>
          </a:graphicData>
        </a:graphic>
      </p:graphicFrame>
      <p:pic>
        <p:nvPicPr>
          <p:cNvPr id="31" name="Grafik 30" descr="Gehen">
            <a:extLst>
              <a:ext uri="{FF2B5EF4-FFF2-40B4-BE49-F238E27FC236}">
                <a16:creationId xmlns:a16="http://schemas.microsoft.com/office/drawing/2014/main" id="{F067845A-9C01-4084-B6D3-85063D23F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5747" y="4897626"/>
            <a:ext cx="540814" cy="540814"/>
          </a:xfrm>
          <a:prstGeom prst="rect">
            <a:avLst/>
          </a:prstGeom>
        </p:spPr>
      </p:pic>
      <p:sp>
        <p:nvSpPr>
          <p:cNvPr id="11" name="Pfeil: nach unten gekrümmt 10">
            <a:extLst>
              <a:ext uri="{FF2B5EF4-FFF2-40B4-BE49-F238E27FC236}">
                <a16:creationId xmlns:a16="http://schemas.microsoft.com/office/drawing/2014/main" id="{946A7442-8D62-40E2-A0F8-01D5B393602B}"/>
              </a:ext>
            </a:extLst>
          </p:cNvPr>
          <p:cNvSpPr/>
          <p:nvPr/>
        </p:nvSpPr>
        <p:spPr>
          <a:xfrm>
            <a:off x="7936154" y="4508586"/>
            <a:ext cx="677745" cy="288032"/>
          </a:xfrm>
          <a:prstGeom prst="curvedDownArrow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CF760A95-636E-48D7-A935-A79C39CE9BBB}"/>
                  </a:ext>
                </a:extLst>
              </p:cNvPr>
              <p:cNvSpPr txBox="1"/>
              <p:nvPr/>
            </p:nvSpPr>
            <p:spPr>
              <a:xfrm>
                <a:off x="5157515" y="4437112"/>
                <a:ext cx="16804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sz="2800" b="1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de-CH" sz="2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de-CH" sz="28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de-CH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CH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CH" sz="2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de-CH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de-CH" sz="2800" b="1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CF760A95-636E-48D7-A935-A79C39CE9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515" y="4437112"/>
                <a:ext cx="168040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 descr="Gehen">
            <a:extLst>
              <a:ext uri="{FF2B5EF4-FFF2-40B4-BE49-F238E27FC236}">
                <a16:creationId xmlns:a16="http://schemas.microsoft.com/office/drawing/2014/main" id="{ED4CA402-0A50-4AB4-8352-6ECE95CB63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1051" y="4904410"/>
            <a:ext cx="540814" cy="540814"/>
          </a:xfrm>
          <a:prstGeom prst="rect">
            <a:avLst/>
          </a:prstGeom>
        </p:spPr>
      </p:pic>
      <p:pic>
        <p:nvPicPr>
          <p:cNvPr id="8" name="Grafik 7" descr="Fahne">
            <a:extLst>
              <a:ext uri="{FF2B5EF4-FFF2-40B4-BE49-F238E27FC236}">
                <a16:creationId xmlns:a16="http://schemas.microsoft.com/office/drawing/2014/main" id="{C8FF1226-64A5-4A41-8286-0796E91254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33379" y="5501992"/>
            <a:ext cx="432048" cy="432048"/>
          </a:xfrm>
          <a:prstGeom prst="rect">
            <a:avLst/>
          </a:prstGeom>
        </p:spPr>
      </p:pic>
      <p:pic>
        <p:nvPicPr>
          <p:cNvPr id="21" name="Grafik 20" descr="Fahne">
            <a:extLst>
              <a:ext uri="{FF2B5EF4-FFF2-40B4-BE49-F238E27FC236}">
                <a16:creationId xmlns:a16="http://schemas.microsoft.com/office/drawing/2014/main" id="{67E49398-0259-43F4-9372-F20055AC0F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75740" y="5501992"/>
            <a:ext cx="432048" cy="432048"/>
          </a:xfrm>
          <a:prstGeom prst="rect">
            <a:avLst/>
          </a:prstGeom>
        </p:spPr>
      </p:pic>
      <p:pic>
        <p:nvPicPr>
          <p:cNvPr id="22" name="Grafik 21" descr="Gehen">
            <a:extLst>
              <a:ext uri="{FF2B5EF4-FFF2-40B4-BE49-F238E27FC236}">
                <a16:creationId xmlns:a16="http://schemas.microsoft.com/office/drawing/2014/main" id="{DF040082-7F1C-4A20-A521-3FE128A9AC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6559" y="4904410"/>
            <a:ext cx="540814" cy="540814"/>
          </a:xfrm>
          <a:prstGeom prst="rect">
            <a:avLst/>
          </a:prstGeom>
        </p:spPr>
      </p:pic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473C75E6-5135-4C56-B26B-991EEF8179DB}"/>
              </a:ext>
            </a:extLst>
          </p:cNvPr>
          <p:cNvSpPr/>
          <p:nvPr/>
        </p:nvSpPr>
        <p:spPr>
          <a:xfrm rot="19959489">
            <a:off x="1442331" y="4900926"/>
            <a:ext cx="520720" cy="151383"/>
          </a:xfrm>
          <a:prstGeom prst="rightArrow">
            <a:avLst/>
          </a:prstGeom>
          <a:solidFill>
            <a:srgbClr val="00B42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B0AE1CB7-303D-449F-86F5-6120ADA1FE80}"/>
              </a:ext>
            </a:extLst>
          </p:cNvPr>
          <p:cNvSpPr/>
          <p:nvPr/>
        </p:nvSpPr>
        <p:spPr>
          <a:xfrm rot="625167">
            <a:off x="1477882" y="5229418"/>
            <a:ext cx="472196" cy="144016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9" name="Pfeil: nach rechts 28">
            <a:extLst>
              <a:ext uri="{FF2B5EF4-FFF2-40B4-BE49-F238E27FC236}">
                <a16:creationId xmlns:a16="http://schemas.microsoft.com/office/drawing/2014/main" id="{AF18B49B-F20E-407B-9307-F320E8828F34}"/>
              </a:ext>
            </a:extLst>
          </p:cNvPr>
          <p:cNvSpPr/>
          <p:nvPr/>
        </p:nvSpPr>
        <p:spPr>
          <a:xfrm>
            <a:off x="1475204" y="5076070"/>
            <a:ext cx="502263" cy="181729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Inhaltsplatzhalter 10">
            <a:extLst>
              <a:ext uri="{FF2B5EF4-FFF2-40B4-BE49-F238E27FC236}">
                <a16:creationId xmlns:a16="http://schemas.microsoft.com/office/drawing/2014/main" id="{2803D71F-AB81-43CB-9C00-C66384948AAE}"/>
              </a:ext>
            </a:extLst>
          </p:cNvPr>
          <p:cNvSpPr txBox="1">
            <a:spLocks/>
          </p:cNvSpPr>
          <p:nvPr/>
        </p:nvSpPr>
        <p:spPr>
          <a:xfrm>
            <a:off x="142355" y="999003"/>
            <a:ext cx="7319416" cy="1468493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i="1" dirty="0">
              <a:latin typeface="Cambria Math" panose="02040503050406030204" pitchFamily="18" charset="0"/>
            </a:endParaRPr>
          </a:p>
          <a:p>
            <a:endParaRPr lang="en-GB" dirty="0"/>
          </a:p>
          <a:p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Inhaltsplatzhalter 10">
                <a:extLst>
                  <a:ext uri="{FF2B5EF4-FFF2-40B4-BE49-F238E27FC236}">
                    <a16:creationId xmlns:a16="http://schemas.microsoft.com/office/drawing/2014/main" id="{E0E60A56-7CA7-4AC9-91CE-71E8FCC060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3965" y="925513"/>
                <a:ext cx="11538286" cy="1927423"/>
              </a:xfrm>
            </p:spPr>
            <p:txBody>
              <a:bodyPr/>
              <a:lstStyle/>
              <a:p>
                <a:endParaRPr lang="de-CH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CH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3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de-CH" sz="3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de-CH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CH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3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CH" sz="3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CH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3200" b="0" i="1" smtClean="0">
                            <a:latin typeface="Cambria Math" panose="02040503050406030204" pitchFamily="18" charset="0"/>
                          </a:rPr>
                          <m:t>1.5 ∗ </m:t>
                        </m:r>
                        <m:f>
                          <m:fPr>
                            <m:ctrlPr>
                              <a:rPr lang="de-CH" sz="3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CH" sz="3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sz="3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de-CH" sz="3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𝑎𝑙𝑝h𝑎</m:t>
                                </m:r>
                              </m:sub>
                            </m:sSub>
                            <m:r>
                              <a:rPr lang="de-CH" sz="3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CH" sz="3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sz="3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CH" sz="3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de-CH" sz="3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CH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de-CH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𝑎𝑙𝑝h𝑎</m:t>
                                    </m:r>
                                  </m:sub>
                                </m:sSub>
                                <m:r>
                                  <a:rPr lang="de-CH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CH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de-CH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r>
                          <a:rPr lang="de-CH" sz="3200" b="0" i="1" smtClean="0">
                            <a:latin typeface="Cambria Math" panose="02040503050406030204" pitchFamily="18" charset="0"/>
                          </a:rPr>
                          <m:t>  +  </m:t>
                        </m:r>
                        <m:f>
                          <m:fPr>
                            <m:ctrlPr>
                              <a:rPr lang="de-CH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CH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CH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de-CH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CH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CH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CH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CH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CH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de-CH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  <m:r>
                                  <a:rPr lang="de-CH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CH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de-CH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CH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CH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de-CH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de-CH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CH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CH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𝑡𝑟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CH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de-CH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r>
                                      <a:rPr lang="de-CH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3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den>
                        </m:f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de-CH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CH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de-CH" sz="3200" i="1">
                                    <a:latin typeface="Cambria Math" panose="02040503050406030204" pitchFamily="18" charset="0"/>
                                  </a:rPr>
                                  <m:t>𝑎𝑙𝑝h𝑎</m:t>
                                </m:r>
                              </m:sub>
                            </m:sSub>
                            <m:r>
                              <a:rPr lang="de-CH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CH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sz="3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CH" sz="32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</m:e>
                        </m:d>
                        <m:r>
                          <a:rPr lang="de-CH" sz="32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CH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CH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CH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de-CH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CH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CH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CH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CH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CH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de-CH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  <m:r>
                                  <a:rPr lang="de-CH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CH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GB" sz="3200" dirty="0"/>
              </a:p>
              <a:p>
                <a:endParaRPr lang="de-CH" b="0" i="0" dirty="0"/>
              </a:p>
            </p:txBody>
          </p:sp>
        </mc:Choice>
        <mc:Fallback xmlns="">
          <p:sp>
            <p:nvSpPr>
              <p:cNvPr id="35" name="Inhaltsplatzhalter 10">
                <a:extLst>
                  <a:ext uri="{FF2B5EF4-FFF2-40B4-BE49-F238E27FC236}">
                    <a16:creationId xmlns:a16="http://schemas.microsoft.com/office/drawing/2014/main" id="{E0E60A56-7CA7-4AC9-91CE-71E8FCC060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3965" y="925513"/>
                <a:ext cx="11538286" cy="1927423"/>
              </a:xfr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Pfeil: nach rechts 35">
            <a:extLst>
              <a:ext uri="{FF2B5EF4-FFF2-40B4-BE49-F238E27FC236}">
                <a16:creationId xmlns:a16="http://schemas.microsoft.com/office/drawing/2014/main" id="{73EFC2BA-924B-45F1-8FAA-D409B6EFB884}"/>
              </a:ext>
            </a:extLst>
          </p:cNvPr>
          <p:cNvSpPr/>
          <p:nvPr/>
        </p:nvSpPr>
        <p:spPr>
          <a:xfrm>
            <a:off x="5229523" y="4931789"/>
            <a:ext cx="1608395" cy="5854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7" name="Geschweifte Klammer rechts 36">
            <a:extLst>
              <a:ext uri="{FF2B5EF4-FFF2-40B4-BE49-F238E27FC236}">
                <a16:creationId xmlns:a16="http://schemas.microsoft.com/office/drawing/2014/main" id="{BA852B23-D5F5-470D-A8F2-6B0B5DA29C7C}"/>
              </a:ext>
            </a:extLst>
          </p:cNvPr>
          <p:cNvSpPr/>
          <p:nvPr/>
        </p:nvSpPr>
        <p:spPr>
          <a:xfrm rot="5400000">
            <a:off x="1161071" y="2168860"/>
            <a:ext cx="504056" cy="1440160"/>
          </a:xfrm>
          <a:prstGeom prst="rightBrace">
            <a:avLst>
              <a:gd name="adj1" fmla="val 8333"/>
              <a:gd name="adj2" fmla="val 48866"/>
            </a:avLst>
          </a:prstGeom>
          <a:ln w="412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8DFE6FCC-1CA9-42B7-B794-D2D1C1A7BFB4}"/>
              </a:ext>
            </a:extLst>
          </p:cNvPr>
          <p:cNvSpPr txBox="1"/>
          <p:nvPr/>
        </p:nvSpPr>
        <p:spPr>
          <a:xfrm>
            <a:off x="594392" y="3140968"/>
            <a:ext cx="3410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Walking direction</a:t>
            </a:r>
          </a:p>
        </p:txBody>
      </p:sp>
    </p:spTree>
    <p:extLst>
      <p:ext uri="{BB962C8B-B14F-4D97-AF65-F5344CB8AC3E}">
        <p14:creationId xmlns:p14="http://schemas.microsoft.com/office/powerpoint/2010/main" val="8343443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F24ABDEC-257C-4727-A46B-903A05A8E50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37026628"/>
                  </p:ext>
                </p:extLst>
              </p:nvPr>
            </p:nvGraphicFramePr>
            <p:xfrm>
              <a:off x="2584341" y="1338940"/>
              <a:ext cx="7016968" cy="4968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96968">
                      <a:extLst>
                        <a:ext uri="{9D8B030D-6E8A-4147-A177-3AD203B41FA5}">
                          <a16:colId xmlns:a16="http://schemas.microsoft.com/office/drawing/2014/main" val="2718169290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680591590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1636150889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3963021553"/>
                        </a:ext>
                      </a:extLst>
                    </a:gridCol>
                  </a:tblGrid>
                  <a:tr h="64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dirty="0"/>
                            <a:t>Intensity const.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b="1" i="1" smtClean="0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de-CH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CH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de-CH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de-CH" b="1" i="1" smtClean="0">
                                    <a:latin typeface="Cambria Math" panose="02040503050406030204" pitchFamily="18" charset="0"/>
                                  </a:rPr>
                                  <m:t>𝟑𝟓</m:t>
                                </m:r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dirty="0"/>
                            <a:t>Visability </a:t>
                          </a:r>
                          <a14:m>
                            <m:oMath xmlns:m="http://schemas.openxmlformats.org/officeDocument/2006/math"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en-GB" b="1" dirty="0"/>
                        </a:p>
                      </a:txBody>
                      <a:tcPr anchor="ctr"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1" dirty="0"/>
                            <a:t>Visability </a:t>
                          </a:r>
                          <a14:m>
                            <m:oMath xmlns:m="http://schemas.openxmlformats.org/officeDocument/2006/math"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en-GB" b="1" dirty="0"/>
                        </a:p>
                      </a:txBody>
                      <a:tcPr anchor="ctr"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1" dirty="0"/>
                            <a:t>Visability </a:t>
                          </a:r>
                          <a14:m>
                            <m:oMath xmlns:m="http://schemas.openxmlformats.org/officeDocument/2006/math"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en-GB" b="1" dirty="0"/>
                        </a:p>
                      </a:txBody>
                      <a:tcPr anchor="ctr">
                        <a:lnB w="12700" cmpd="sng"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44049305"/>
                      </a:ext>
                    </a:extLst>
                  </a:tr>
                  <a:tr h="144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dirty="0"/>
                            <a:t>Durability </a:t>
                          </a:r>
                          <a14:m>
                            <m:oMath xmlns:m="http://schemas.openxmlformats.org/officeDocument/2006/math"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𝟐𝟓𝟎</m:t>
                              </m:r>
                            </m:oMath>
                          </a14:m>
                          <a:endParaRPr lang="en-GB" b="1" dirty="0"/>
                        </a:p>
                      </a:txBody>
                      <a:tcPr anchor="ctr">
                        <a:lnR w="12700" cmpd="sng">
                          <a:noFill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1461448"/>
                      </a:ext>
                    </a:extLst>
                  </a:tr>
                  <a:tr h="144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1" dirty="0"/>
                            <a:t>Durability </a:t>
                          </a:r>
                          <a14:m>
                            <m:oMath xmlns:m="http://schemas.openxmlformats.org/officeDocument/2006/math"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𝟓𝟎𝟎</m:t>
                              </m:r>
                            </m:oMath>
                          </a14:m>
                          <a:endParaRPr lang="en-GB" b="1" dirty="0"/>
                        </a:p>
                      </a:txBody>
                      <a:tcPr anchor="ctr">
                        <a:lnR w="12700" cmpd="sng">
                          <a:noFill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3908818"/>
                      </a:ext>
                    </a:extLst>
                  </a:tr>
                  <a:tr h="144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1" dirty="0"/>
                            <a:t>Durability </a:t>
                          </a:r>
                          <a14:m>
                            <m:oMath xmlns:m="http://schemas.openxmlformats.org/officeDocument/2006/math"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oMath>
                          </a14:m>
                          <a:endParaRPr lang="en-GB" b="1" dirty="0"/>
                        </a:p>
                      </a:txBody>
                      <a:tcPr anchor="ctr">
                        <a:lnR w="12700" cmpd="sng">
                          <a:noFill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16689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F24ABDEC-257C-4727-A46B-903A05A8E50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37026628"/>
                  </p:ext>
                </p:extLst>
              </p:nvPr>
            </p:nvGraphicFramePr>
            <p:xfrm>
              <a:off x="2584341" y="1338940"/>
              <a:ext cx="7016968" cy="4968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96968">
                      <a:extLst>
                        <a:ext uri="{9D8B030D-6E8A-4147-A177-3AD203B41FA5}">
                          <a16:colId xmlns:a16="http://schemas.microsoft.com/office/drawing/2014/main" val="2718169290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680591590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1636150889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3963021553"/>
                        </a:ext>
                      </a:extLst>
                    </a:gridCol>
                  </a:tblGrid>
                  <a:tr h="64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226" t="-3774" r="-160722" b="-671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mpd="sng">
                          <a:noFill/>
                        </a:lnB>
                        <a:blipFill>
                          <a:blip r:embed="rId12"/>
                          <a:stretch>
                            <a:fillRect l="-187342" t="-3774" r="-200422" b="-671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mpd="sng">
                          <a:noFill/>
                        </a:lnB>
                        <a:blipFill>
                          <a:blip r:embed="rId12"/>
                          <a:stretch>
                            <a:fillRect l="-288559" t="-3774" r="-101271" b="-671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mpd="sng">
                          <a:noFill/>
                        </a:lnB>
                        <a:blipFill>
                          <a:blip r:embed="rId12"/>
                          <a:stretch>
                            <a:fillRect l="-386920" t="-3774" r="-844" b="-671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049305"/>
                      </a:ext>
                    </a:extLst>
                  </a:tr>
                  <a:tr h="14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mpd="sng">
                          <a:noFill/>
                        </a:lnR>
                        <a:blipFill>
                          <a:blip r:embed="rId12"/>
                          <a:stretch>
                            <a:fillRect l="-226" t="-46414" r="-160722" b="-2004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1461448"/>
                      </a:ext>
                    </a:extLst>
                  </a:tr>
                  <a:tr h="14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mpd="sng">
                          <a:noFill/>
                        </a:lnR>
                        <a:blipFill>
                          <a:blip r:embed="rId12"/>
                          <a:stretch>
                            <a:fillRect l="-226" t="-147034" r="-160722" b="-1012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6"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7"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3908818"/>
                      </a:ext>
                    </a:extLst>
                  </a:tr>
                  <a:tr h="14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mpd="sng">
                          <a:noFill/>
                        </a:lnR>
                        <a:blipFill>
                          <a:blip r:embed="rId12"/>
                          <a:stretch>
                            <a:fillRect l="-226" t="-245992" r="-160722" b="-8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0"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1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16689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10916511" y="6308726"/>
            <a:ext cx="612000" cy="468312"/>
          </a:xfrm>
        </p:spPr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576038"/>
          </a:xfrm>
        </p:spPr>
        <p:txBody>
          <a:bodyPr/>
          <a:lstStyle/>
          <a:p>
            <a:r>
              <a:rPr lang="en-GB" dirty="0"/>
              <a:t>Direct- vs. Minimal way systems</a:t>
            </a:r>
          </a:p>
        </p:txBody>
      </p:sp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BDE4D05F-63C2-4E71-A46D-E239C1EACE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712118"/>
              </p:ext>
            </p:extLst>
          </p:nvPr>
        </p:nvGraphicFramePr>
        <p:xfrm>
          <a:off x="5281684" y="3439236"/>
          <a:ext cx="4340327" cy="1429924"/>
        </p:xfrm>
        <a:graphic>
          <a:graphicData uri="http://schemas.openxmlformats.org/drawingml/2006/table">
            <a:tbl>
              <a:tblPr/>
              <a:tblGrid>
                <a:gridCol w="4340327">
                  <a:extLst>
                    <a:ext uri="{9D8B030D-6E8A-4147-A177-3AD203B41FA5}">
                      <a16:colId xmlns:a16="http://schemas.microsoft.com/office/drawing/2014/main" val="599873092"/>
                    </a:ext>
                  </a:extLst>
                </a:gridCol>
              </a:tblGrid>
              <a:tr h="142992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solidFill>
                        <a:schemeClr val="bg2"/>
                      </a:solidFill>
                      <a:prstDash val="solid"/>
                    </a:lnL>
                    <a:lnR w="12700" cmpd="sng">
                      <a:solidFill>
                        <a:schemeClr val="bg2"/>
                      </a:solidFill>
                      <a:prstDash val="solid"/>
                    </a:lnR>
                    <a:lnT w="12700" cmpd="sng">
                      <a:solidFill>
                        <a:schemeClr val="bg2"/>
                      </a:solidFill>
                      <a:prstDash val="solid"/>
                    </a:lnT>
                    <a:lnB w="12700" cmpd="sng">
                      <a:solidFill>
                        <a:schemeClr val="bg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323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395576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Environmental boundary condition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2D8F5C8-FE8A-4B02-AD7D-E5AF72FB0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97" t="33815" r="29750" b="34101"/>
          <a:stretch/>
        </p:blipFill>
        <p:spPr>
          <a:xfrm>
            <a:off x="2981087" y="2234598"/>
            <a:ext cx="2986425" cy="2687782"/>
          </a:xfrm>
          <a:prstGeom prst="rect">
            <a:avLst/>
          </a:prstGeom>
        </p:spPr>
      </p:pic>
      <p:sp>
        <p:nvSpPr>
          <p:cNvPr id="8" name="Legende: Linie 7">
            <a:extLst>
              <a:ext uri="{FF2B5EF4-FFF2-40B4-BE49-F238E27FC236}">
                <a16:creationId xmlns:a16="http://schemas.microsoft.com/office/drawing/2014/main" id="{DE40EF3E-7945-4977-AD82-AC0A94B82B45}"/>
              </a:ext>
            </a:extLst>
          </p:cNvPr>
          <p:cNvSpPr/>
          <p:nvPr/>
        </p:nvSpPr>
        <p:spPr>
          <a:xfrm>
            <a:off x="366698" y="3774626"/>
            <a:ext cx="2194560" cy="696817"/>
          </a:xfrm>
          <a:prstGeom prst="borderCallout1">
            <a:avLst>
              <a:gd name="adj1" fmla="val 47828"/>
              <a:gd name="adj2" fmla="val 100262"/>
              <a:gd name="adj3" fmla="val 57833"/>
              <a:gd name="adj4" fmla="val 212858"/>
            </a:avLst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Fence</a:t>
            </a:r>
          </a:p>
        </p:txBody>
      </p:sp>
      <p:sp>
        <p:nvSpPr>
          <p:cNvPr id="9" name="Legende: Linie 8">
            <a:extLst>
              <a:ext uri="{FF2B5EF4-FFF2-40B4-BE49-F238E27FC236}">
                <a16:creationId xmlns:a16="http://schemas.microsoft.com/office/drawing/2014/main" id="{C8E2120A-DC88-4AFB-A42D-F31E48D36B00}"/>
              </a:ext>
            </a:extLst>
          </p:cNvPr>
          <p:cNvSpPr/>
          <p:nvPr/>
        </p:nvSpPr>
        <p:spPr>
          <a:xfrm>
            <a:off x="366698" y="4667519"/>
            <a:ext cx="2194560" cy="696817"/>
          </a:xfrm>
          <a:prstGeom prst="borderCallout1">
            <a:avLst>
              <a:gd name="adj1" fmla="val 47742"/>
              <a:gd name="adj2" fmla="val 99710"/>
              <a:gd name="adj3" fmla="val -22900"/>
              <a:gd name="adj4" fmla="val 145234"/>
            </a:avLst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House</a:t>
            </a:r>
          </a:p>
        </p:txBody>
      </p:sp>
      <p:sp>
        <p:nvSpPr>
          <p:cNvPr id="12" name="Legende: Linie 11">
            <a:extLst>
              <a:ext uri="{FF2B5EF4-FFF2-40B4-BE49-F238E27FC236}">
                <a16:creationId xmlns:a16="http://schemas.microsoft.com/office/drawing/2014/main" id="{E43E7903-3EE8-47F5-98DB-DF4D9831A505}"/>
              </a:ext>
            </a:extLst>
          </p:cNvPr>
          <p:cNvSpPr/>
          <p:nvPr/>
        </p:nvSpPr>
        <p:spPr>
          <a:xfrm>
            <a:off x="366698" y="2881733"/>
            <a:ext cx="2194560" cy="696817"/>
          </a:xfrm>
          <a:prstGeom prst="borderCallout1">
            <a:avLst>
              <a:gd name="adj1" fmla="val 49701"/>
              <a:gd name="adj2" fmla="val 99891"/>
              <a:gd name="adj3" fmla="val 44922"/>
              <a:gd name="adj4" fmla="val 217815"/>
            </a:avLst>
          </a:prstGeom>
          <a:solidFill>
            <a:schemeClr val="accent5">
              <a:alpha val="42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Parking space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F65BEFC-0616-462D-9CB4-08B1E45F30D3}"/>
              </a:ext>
            </a:extLst>
          </p:cNvPr>
          <p:cNvGrpSpPr/>
          <p:nvPr/>
        </p:nvGrpSpPr>
        <p:grpSpPr>
          <a:xfrm>
            <a:off x="366698" y="1988840"/>
            <a:ext cx="4810619" cy="2651132"/>
            <a:chOff x="392350" y="1988840"/>
            <a:chExt cx="4810619" cy="2651132"/>
          </a:xfrm>
        </p:grpSpPr>
        <p:sp>
          <p:nvSpPr>
            <p:cNvPr id="13" name="Legende: Linie 12">
              <a:extLst>
                <a:ext uri="{FF2B5EF4-FFF2-40B4-BE49-F238E27FC236}">
                  <a16:creationId xmlns:a16="http://schemas.microsoft.com/office/drawing/2014/main" id="{ADA25EEA-9402-43DA-8CC7-195C11932F64}"/>
                </a:ext>
              </a:extLst>
            </p:cNvPr>
            <p:cNvSpPr/>
            <p:nvPr/>
          </p:nvSpPr>
          <p:spPr>
            <a:xfrm>
              <a:off x="392350" y="1988840"/>
              <a:ext cx="2194560" cy="696817"/>
            </a:xfrm>
            <a:prstGeom prst="borderCallout1">
              <a:avLst>
                <a:gd name="adj1" fmla="val 49268"/>
                <a:gd name="adj2" fmla="val 100679"/>
                <a:gd name="adj3" fmla="val 103589"/>
                <a:gd name="adj4" fmla="val 139977"/>
              </a:avLst>
            </a:prstGeom>
            <a:solidFill>
              <a:srgbClr val="FFFF00">
                <a:alpha val="29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Pavement around  park 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60942AC-9099-4F53-A2DD-DD89EF5064FA}"/>
                </a:ext>
              </a:extLst>
            </p:cNvPr>
            <p:cNvSpPr/>
            <p:nvPr/>
          </p:nvSpPr>
          <p:spPr>
            <a:xfrm>
              <a:off x="3448597" y="2658773"/>
              <a:ext cx="1754372" cy="159488"/>
            </a:xfrm>
            <a:prstGeom prst="rect">
              <a:avLst/>
            </a:prstGeom>
            <a:solidFill>
              <a:srgbClr val="FFFF00">
                <a:alpha val="29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96B38191-E7A3-4841-A38B-1B3E1B79E97A}"/>
                </a:ext>
              </a:extLst>
            </p:cNvPr>
            <p:cNvSpPr/>
            <p:nvPr/>
          </p:nvSpPr>
          <p:spPr>
            <a:xfrm>
              <a:off x="3448597" y="4480484"/>
              <a:ext cx="1754372" cy="159488"/>
            </a:xfrm>
            <a:prstGeom prst="rect">
              <a:avLst/>
            </a:prstGeom>
            <a:solidFill>
              <a:srgbClr val="FFFF00">
                <a:alpha val="29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D1F9BE73-F91F-423E-AE7E-736CF608532A}"/>
                </a:ext>
              </a:extLst>
            </p:cNvPr>
            <p:cNvSpPr/>
            <p:nvPr/>
          </p:nvSpPr>
          <p:spPr>
            <a:xfrm rot="16200000">
              <a:off x="2683939" y="3582918"/>
              <a:ext cx="1662223" cy="132907"/>
            </a:xfrm>
            <a:prstGeom prst="rect">
              <a:avLst/>
            </a:prstGeom>
            <a:solidFill>
              <a:srgbClr val="FFFF00">
                <a:alpha val="29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Rechteck 16">
            <a:extLst>
              <a:ext uri="{FF2B5EF4-FFF2-40B4-BE49-F238E27FC236}">
                <a16:creationId xmlns:a16="http://schemas.microsoft.com/office/drawing/2014/main" id="{BF83CF29-25E5-41EA-B49B-8912050D7632}"/>
              </a:ext>
            </a:extLst>
          </p:cNvPr>
          <p:cNvSpPr/>
          <p:nvPr/>
        </p:nvSpPr>
        <p:spPr>
          <a:xfrm rot="16200000">
            <a:off x="4911089" y="4163795"/>
            <a:ext cx="435290" cy="14847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EC55734-C0D7-4C3B-9267-96F336E4EB10}"/>
              </a:ext>
            </a:extLst>
          </p:cNvPr>
          <p:cNvSpPr/>
          <p:nvPr/>
        </p:nvSpPr>
        <p:spPr>
          <a:xfrm rot="16200000">
            <a:off x="4737697" y="3275123"/>
            <a:ext cx="1152505" cy="288400"/>
          </a:xfrm>
          <a:prstGeom prst="rect">
            <a:avLst/>
          </a:prstGeom>
          <a:solidFill>
            <a:schemeClr val="accent5">
              <a:alpha val="42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AE3CC2A-63D3-4139-B87F-FBA866832D27}"/>
              </a:ext>
            </a:extLst>
          </p:cNvPr>
          <p:cNvSpPr/>
          <p:nvPr/>
        </p:nvSpPr>
        <p:spPr>
          <a:xfrm>
            <a:off x="3581504" y="4306818"/>
            <a:ext cx="223284" cy="233916"/>
          </a:xfrm>
          <a:prstGeom prst="ellipse">
            <a:avLst/>
          </a:prstGeom>
          <a:noFill/>
          <a:ln w="47625"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C3CA2C7-09B0-45D2-B182-805985FB7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52" t="26768" r="16085" b="8977"/>
          <a:stretch/>
        </p:blipFill>
        <p:spPr>
          <a:xfrm>
            <a:off x="6247145" y="2234598"/>
            <a:ext cx="5330220" cy="268833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E9D8088-9946-4937-BD87-54B4E73670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73" t="28460" r="14271" b="7239"/>
          <a:stretch/>
        </p:blipFill>
        <p:spPr>
          <a:xfrm>
            <a:off x="6254602" y="2234048"/>
            <a:ext cx="5273909" cy="2688332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809CF84-1D9D-4613-BBD8-CF0D7DFEAB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965" t="25502" r="6533" b="6755"/>
          <a:stretch/>
        </p:blipFill>
        <p:spPr>
          <a:xfrm>
            <a:off x="6254601" y="2204864"/>
            <a:ext cx="5322763" cy="26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74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Pedestrian distribution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239F7BD8-4B9B-4A83-A6FC-AD0F516F3BAE}"/>
              </a:ext>
            </a:extLst>
          </p:cNvPr>
          <p:cNvGrpSpPr/>
          <p:nvPr/>
        </p:nvGrpSpPr>
        <p:grpSpPr>
          <a:xfrm>
            <a:off x="1773139" y="1462815"/>
            <a:ext cx="7850208" cy="4831184"/>
            <a:chOff x="1066319" y="424012"/>
            <a:chExt cx="10059361" cy="6179988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6096C0B4-305B-4987-B482-929AA49A2012}"/>
                </a:ext>
              </a:extLst>
            </p:cNvPr>
            <p:cNvGrpSpPr/>
            <p:nvPr/>
          </p:nvGrpSpPr>
          <p:grpSpPr>
            <a:xfrm>
              <a:off x="3540465" y="1483360"/>
              <a:ext cx="5184280" cy="4257041"/>
              <a:chOff x="3962400" y="1493520"/>
              <a:chExt cx="5184280" cy="4257041"/>
            </a:xfrm>
          </p:grpSpPr>
          <p:pic>
            <p:nvPicPr>
              <p:cNvPr id="28" name="Grafik 27">
                <a:extLst>
                  <a:ext uri="{FF2B5EF4-FFF2-40B4-BE49-F238E27FC236}">
                    <a16:creationId xmlns:a16="http://schemas.microsoft.com/office/drawing/2014/main" id="{9B13AB6D-CD41-4538-817C-9428BAB7C9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4629" t="13834" r="14337" b="11482"/>
              <a:stretch/>
            </p:blipFill>
            <p:spPr>
              <a:xfrm>
                <a:off x="3962400" y="1493520"/>
                <a:ext cx="5171440" cy="4257041"/>
              </a:xfrm>
              <a:prstGeom prst="rect">
                <a:avLst/>
              </a:prstGeom>
            </p:spPr>
          </p:pic>
          <p:sp>
            <p:nvSpPr>
              <p:cNvPr id="29" name="Ellipse 4">
                <a:extLst>
                  <a:ext uri="{FF2B5EF4-FFF2-40B4-BE49-F238E27FC236}">
                    <a16:creationId xmlns:a16="http://schemas.microsoft.com/office/drawing/2014/main" id="{5AC140F2-DF4C-4267-8F7B-13B6F75F0FFF}"/>
                  </a:ext>
                </a:extLst>
              </p:cNvPr>
              <p:cNvSpPr/>
              <p:nvPr/>
            </p:nvSpPr>
            <p:spPr>
              <a:xfrm rot="1519497">
                <a:off x="6907627" y="2864167"/>
                <a:ext cx="332977" cy="313859"/>
              </a:xfrm>
              <a:prstGeom prst="rect">
                <a:avLst/>
              </a:prstGeom>
              <a:solidFill>
                <a:srgbClr val="2F528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Ellipse 10">
                <a:extLst>
                  <a:ext uri="{FF2B5EF4-FFF2-40B4-BE49-F238E27FC236}">
                    <a16:creationId xmlns:a16="http://schemas.microsoft.com/office/drawing/2014/main" id="{1AB1EE11-7FBA-457E-9BCA-C20A90F1063A}"/>
                  </a:ext>
                </a:extLst>
              </p:cNvPr>
              <p:cNvSpPr/>
              <p:nvPr/>
            </p:nvSpPr>
            <p:spPr>
              <a:xfrm rot="1519497">
                <a:off x="6282695" y="2856384"/>
                <a:ext cx="272461" cy="25104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Ellipse 12">
                <a:extLst>
                  <a:ext uri="{FF2B5EF4-FFF2-40B4-BE49-F238E27FC236}">
                    <a16:creationId xmlns:a16="http://schemas.microsoft.com/office/drawing/2014/main" id="{F8029A74-80EE-4C76-9C33-B51548AD5968}"/>
                  </a:ext>
                </a:extLst>
              </p:cNvPr>
              <p:cNvSpPr/>
              <p:nvPr/>
            </p:nvSpPr>
            <p:spPr>
              <a:xfrm rot="1519497">
                <a:off x="5795169" y="3108559"/>
                <a:ext cx="239058" cy="274896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Ellipse 22">
                <a:extLst>
                  <a:ext uri="{FF2B5EF4-FFF2-40B4-BE49-F238E27FC236}">
                    <a16:creationId xmlns:a16="http://schemas.microsoft.com/office/drawing/2014/main" id="{9ADFB494-22B7-4799-BB62-B96FC09AA536}"/>
                  </a:ext>
                </a:extLst>
              </p:cNvPr>
              <p:cNvSpPr/>
              <p:nvPr/>
            </p:nvSpPr>
            <p:spPr>
              <a:xfrm rot="1519497">
                <a:off x="5875570" y="4050626"/>
                <a:ext cx="241099" cy="28317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Ellipse 34">
                <a:extLst>
                  <a:ext uri="{FF2B5EF4-FFF2-40B4-BE49-F238E27FC236}">
                    <a16:creationId xmlns:a16="http://schemas.microsoft.com/office/drawing/2014/main" id="{0652F13F-04B6-4226-A1FE-0E9A0C4FF839}"/>
                  </a:ext>
                </a:extLst>
              </p:cNvPr>
              <p:cNvSpPr/>
              <p:nvPr/>
            </p:nvSpPr>
            <p:spPr>
              <a:xfrm rot="1519497">
                <a:off x="6436488" y="4095721"/>
                <a:ext cx="241097" cy="2861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68814AAF-B078-45B9-8933-768846F837B3}"/>
                  </a:ext>
                </a:extLst>
              </p:cNvPr>
              <p:cNvSpPr/>
              <p:nvPr/>
            </p:nvSpPr>
            <p:spPr>
              <a:xfrm>
                <a:off x="6021818" y="4332940"/>
                <a:ext cx="952473" cy="1414302"/>
              </a:xfrm>
              <a:prstGeom prst="rect">
                <a:avLst/>
              </a:prstGeom>
              <a:solidFill>
                <a:srgbClr val="7030A0">
                  <a:alpha val="26000"/>
                </a:srgb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1A0E642D-2271-45BC-92EC-9FD886714738}"/>
                  </a:ext>
                </a:extLst>
              </p:cNvPr>
              <p:cNvSpPr/>
              <p:nvPr/>
            </p:nvSpPr>
            <p:spPr>
              <a:xfrm rot="7456">
                <a:off x="3977563" y="3856214"/>
                <a:ext cx="1973587" cy="1888733"/>
              </a:xfrm>
              <a:prstGeom prst="rect">
                <a:avLst/>
              </a:prstGeom>
              <a:solidFill>
                <a:srgbClr val="FF0000">
                  <a:alpha val="31000"/>
                </a:srgbClr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5C05EF78-B118-4554-9924-1DE0B73CAB6B}"/>
                  </a:ext>
                </a:extLst>
              </p:cNvPr>
              <p:cNvSpPr/>
              <p:nvPr/>
            </p:nvSpPr>
            <p:spPr>
              <a:xfrm>
                <a:off x="7074843" y="3857860"/>
                <a:ext cx="2065763" cy="1890952"/>
              </a:xfrm>
              <a:prstGeom prst="rect">
                <a:avLst/>
              </a:prstGeom>
              <a:solidFill>
                <a:schemeClr val="bg2">
                  <a:lumMod val="75000"/>
                  <a:alpha val="59000"/>
                </a:schemeClr>
              </a:solidFill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Ellipse 56">
                <a:extLst>
                  <a:ext uri="{FF2B5EF4-FFF2-40B4-BE49-F238E27FC236}">
                    <a16:creationId xmlns:a16="http://schemas.microsoft.com/office/drawing/2014/main" id="{37053786-B247-4781-B024-1830F9FF4498}"/>
                  </a:ext>
                </a:extLst>
              </p:cNvPr>
              <p:cNvSpPr/>
              <p:nvPr/>
            </p:nvSpPr>
            <p:spPr>
              <a:xfrm rot="1519497">
                <a:off x="6937885" y="3948038"/>
                <a:ext cx="272461" cy="25104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FFC40991-6818-4316-AC9A-CA918DB738A7}"/>
                  </a:ext>
                </a:extLst>
              </p:cNvPr>
              <p:cNvSpPr/>
              <p:nvPr/>
            </p:nvSpPr>
            <p:spPr>
              <a:xfrm>
                <a:off x="7154684" y="1505508"/>
                <a:ext cx="1991996" cy="2264708"/>
              </a:xfrm>
              <a:prstGeom prst="rect">
                <a:avLst/>
              </a:prstGeom>
              <a:solidFill>
                <a:schemeClr val="accent1">
                  <a:alpha val="47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DA493BB5-873F-4EAF-80A1-9F349FD0101E}"/>
                  </a:ext>
                </a:extLst>
              </p:cNvPr>
              <p:cNvSpPr/>
              <p:nvPr/>
            </p:nvSpPr>
            <p:spPr>
              <a:xfrm>
                <a:off x="6036100" y="1496787"/>
                <a:ext cx="965094" cy="1521063"/>
              </a:xfrm>
              <a:prstGeom prst="rect">
                <a:avLst/>
              </a:prstGeom>
              <a:solidFill>
                <a:srgbClr val="92D050">
                  <a:alpha val="26000"/>
                </a:srgbClr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E0613483-A63D-43D3-A34E-A1720E0BA1F2}"/>
                  </a:ext>
                </a:extLst>
              </p:cNvPr>
              <p:cNvSpPr/>
              <p:nvPr/>
            </p:nvSpPr>
            <p:spPr>
              <a:xfrm>
                <a:off x="3975519" y="1505507"/>
                <a:ext cx="1933464" cy="2244127"/>
              </a:xfrm>
              <a:prstGeom prst="rect">
                <a:avLst/>
              </a:prstGeom>
              <a:solidFill>
                <a:srgbClr val="FFFF00">
                  <a:alpha val="47000"/>
                </a:srgbClr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74B3C380-7F24-494A-9378-41E36289C238}"/>
                  </a:ext>
                </a:extLst>
              </p:cNvPr>
              <p:cNvSpPr txBox="1"/>
              <p:nvPr/>
            </p:nvSpPr>
            <p:spPr>
              <a:xfrm>
                <a:off x="4885088" y="2322645"/>
                <a:ext cx="63798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228627B4-2AB7-4A8E-B9C9-C5FFE52A5688}"/>
                  </a:ext>
                </a:extLst>
              </p:cNvPr>
              <p:cNvSpPr txBox="1"/>
              <p:nvPr/>
            </p:nvSpPr>
            <p:spPr>
              <a:xfrm>
                <a:off x="4892927" y="4332940"/>
                <a:ext cx="63798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E6A19522-88A3-421D-AF27-911C551FD5DF}"/>
                  </a:ext>
                </a:extLst>
              </p:cNvPr>
              <p:cNvSpPr txBox="1"/>
              <p:nvPr/>
            </p:nvSpPr>
            <p:spPr>
              <a:xfrm>
                <a:off x="6242094" y="4687479"/>
                <a:ext cx="63798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C56E78BD-C685-480D-9144-4832063CE8CB}"/>
                  </a:ext>
                </a:extLst>
              </p:cNvPr>
              <p:cNvSpPr txBox="1"/>
              <p:nvPr/>
            </p:nvSpPr>
            <p:spPr>
              <a:xfrm>
                <a:off x="7415389" y="4282237"/>
                <a:ext cx="63798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092D1ABE-9113-4C6B-BE67-0780CF46AE59}"/>
                  </a:ext>
                </a:extLst>
              </p:cNvPr>
              <p:cNvSpPr txBox="1"/>
              <p:nvPr/>
            </p:nvSpPr>
            <p:spPr>
              <a:xfrm>
                <a:off x="7668907" y="2459233"/>
                <a:ext cx="63798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b="1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746DA8FC-5B68-4EC3-902D-363318F1A51B}"/>
                  </a:ext>
                </a:extLst>
              </p:cNvPr>
              <p:cNvSpPr txBox="1"/>
              <p:nvPr/>
            </p:nvSpPr>
            <p:spPr>
              <a:xfrm>
                <a:off x="6255978" y="1928053"/>
                <a:ext cx="63798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b="1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</p:grpSp>
        <p:sp>
          <p:nvSpPr>
            <p:cNvPr id="22" name="Legende: Linie 21">
              <a:extLst>
                <a:ext uri="{FF2B5EF4-FFF2-40B4-BE49-F238E27FC236}">
                  <a16:creationId xmlns:a16="http://schemas.microsoft.com/office/drawing/2014/main" id="{1174150A-70E8-4BE6-AC16-8E4D22B8C1E2}"/>
                </a:ext>
              </a:extLst>
            </p:cNvPr>
            <p:cNvSpPr/>
            <p:nvPr/>
          </p:nvSpPr>
          <p:spPr>
            <a:xfrm>
              <a:off x="8931120" y="2537122"/>
              <a:ext cx="2194560" cy="1953768"/>
            </a:xfrm>
            <a:prstGeom prst="borderCallout1">
              <a:avLst>
                <a:gd name="adj1" fmla="val 18750"/>
                <a:gd name="adj2" fmla="val -8333"/>
                <a:gd name="adj3" fmla="val 20457"/>
                <a:gd name="adj4" fmla="val -48055"/>
              </a:avLst>
            </a:prstGeom>
            <a:solidFill>
              <a:schemeClr val="accent1">
                <a:alpha val="47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Big sport area, way to bus station</a:t>
              </a:r>
            </a:p>
          </p:txBody>
        </p:sp>
        <p:sp>
          <p:nvSpPr>
            <p:cNvPr id="23" name="Legende: Linie 22">
              <a:extLst>
                <a:ext uri="{FF2B5EF4-FFF2-40B4-BE49-F238E27FC236}">
                  <a16:creationId xmlns:a16="http://schemas.microsoft.com/office/drawing/2014/main" id="{28671798-DE07-4585-B146-B1158384961A}"/>
                </a:ext>
              </a:extLst>
            </p:cNvPr>
            <p:cNvSpPr/>
            <p:nvPr/>
          </p:nvSpPr>
          <p:spPr>
            <a:xfrm>
              <a:off x="1080912" y="4650232"/>
              <a:ext cx="2194560" cy="1953768"/>
            </a:xfrm>
            <a:prstGeom prst="borderCallout1">
              <a:avLst>
                <a:gd name="adj1" fmla="val 85833"/>
                <a:gd name="adj2" fmla="val 106945"/>
                <a:gd name="adj3" fmla="val 54778"/>
                <a:gd name="adj4" fmla="val 222778"/>
              </a:avLst>
            </a:prstGeom>
            <a:solidFill>
              <a:srgbClr val="7030A0">
                <a:alpha val="26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Residential zone, way to train station</a:t>
              </a:r>
            </a:p>
          </p:txBody>
        </p:sp>
        <p:sp>
          <p:nvSpPr>
            <p:cNvPr id="24" name="Legende: Linie 23">
              <a:extLst>
                <a:ext uri="{FF2B5EF4-FFF2-40B4-BE49-F238E27FC236}">
                  <a16:creationId xmlns:a16="http://schemas.microsoft.com/office/drawing/2014/main" id="{9A76B25C-AF21-4CBD-8EB6-F7D35D0232E0}"/>
                </a:ext>
              </a:extLst>
            </p:cNvPr>
            <p:cNvSpPr/>
            <p:nvPr/>
          </p:nvSpPr>
          <p:spPr>
            <a:xfrm>
              <a:off x="8931120" y="4650232"/>
              <a:ext cx="2194560" cy="1953768"/>
            </a:xfrm>
            <a:prstGeom prst="borderCallout1">
              <a:avLst>
                <a:gd name="adj1" fmla="val 18750"/>
                <a:gd name="adj2" fmla="val -8333"/>
                <a:gd name="adj3" fmla="val 2516"/>
                <a:gd name="adj4" fmla="val -55000"/>
              </a:avLst>
            </a:prstGeom>
            <a:solidFill>
              <a:schemeClr val="bg2">
                <a:alpha val="59000"/>
              </a:schemeClr>
            </a:solidFill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Residential zone</a:t>
              </a:r>
            </a:p>
          </p:txBody>
        </p:sp>
        <p:sp>
          <p:nvSpPr>
            <p:cNvPr id="25" name="Legende: Linie 24">
              <a:extLst>
                <a:ext uri="{FF2B5EF4-FFF2-40B4-BE49-F238E27FC236}">
                  <a16:creationId xmlns:a16="http://schemas.microsoft.com/office/drawing/2014/main" id="{DE4DE0BE-2054-4524-97C2-67B6ED337081}"/>
                </a:ext>
              </a:extLst>
            </p:cNvPr>
            <p:cNvSpPr/>
            <p:nvPr/>
          </p:nvSpPr>
          <p:spPr>
            <a:xfrm>
              <a:off x="8931120" y="424012"/>
              <a:ext cx="2194560" cy="1953768"/>
            </a:xfrm>
            <a:prstGeom prst="borderCallout1">
              <a:avLst>
                <a:gd name="adj1" fmla="val 18750"/>
                <a:gd name="adj2" fmla="val -8333"/>
                <a:gd name="adj3" fmla="val 55558"/>
                <a:gd name="adj4" fmla="val -131388"/>
              </a:avLst>
            </a:prstGeom>
            <a:solidFill>
              <a:srgbClr val="92D050">
                <a:alpha val="26000"/>
              </a:srgb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Accesses to super market, small residential zone, pre school </a:t>
              </a:r>
            </a:p>
          </p:txBody>
        </p:sp>
        <p:sp>
          <p:nvSpPr>
            <p:cNvPr id="26" name="Legende: Linie 25">
              <a:extLst>
                <a:ext uri="{FF2B5EF4-FFF2-40B4-BE49-F238E27FC236}">
                  <a16:creationId xmlns:a16="http://schemas.microsoft.com/office/drawing/2014/main" id="{BC50A508-A646-417A-BCAE-BF2B2C55796E}"/>
                </a:ext>
              </a:extLst>
            </p:cNvPr>
            <p:cNvSpPr/>
            <p:nvPr/>
          </p:nvSpPr>
          <p:spPr>
            <a:xfrm>
              <a:off x="1066319" y="424012"/>
              <a:ext cx="2194560" cy="1953768"/>
            </a:xfrm>
            <a:prstGeom prst="borderCallout1">
              <a:avLst>
                <a:gd name="adj1" fmla="val 99093"/>
                <a:gd name="adj2" fmla="val 162500"/>
                <a:gd name="adj3" fmla="val 29817"/>
                <a:gd name="adj4" fmla="val 107500"/>
              </a:avLst>
            </a:prstGeom>
            <a:solidFill>
              <a:srgbClr val="FFFF00">
                <a:alpha val="47000"/>
              </a:srgbClr>
            </a:solidFill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Residential zone, accesses to super market</a:t>
              </a:r>
            </a:p>
          </p:txBody>
        </p:sp>
        <p:sp>
          <p:nvSpPr>
            <p:cNvPr id="27" name="Legende: Linie 26">
              <a:extLst>
                <a:ext uri="{FF2B5EF4-FFF2-40B4-BE49-F238E27FC236}">
                  <a16:creationId xmlns:a16="http://schemas.microsoft.com/office/drawing/2014/main" id="{39AA772A-1A3F-45AF-A6D8-A8B0D07147F8}"/>
                </a:ext>
              </a:extLst>
            </p:cNvPr>
            <p:cNvSpPr/>
            <p:nvPr/>
          </p:nvSpPr>
          <p:spPr>
            <a:xfrm>
              <a:off x="1080912" y="2537122"/>
              <a:ext cx="2194560" cy="1953768"/>
            </a:xfrm>
            <a:prstGeom prst="borderCallout1">
              <a:avLst>
                <a:gd name="adj1" fmla="val 67892"/>
                <a:gd name="adj2" fmla="val 104167"/>
                <a:gd name="adj3" fmla="val 90659"/>
                <a:gd name="adj4" fmla="val 145695"/>
              </a:avLst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Residential zone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516670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0</TotalTime>
  <Words>1035</Words>
  <Application>Microsoft Office PowerPoint</Application>
  <PresentationFormat>Benutzerdefiniert</PresentationFormat>
  <Paragraphs>195</Paragraphs>
  <Slides>18</Slides>
  <Notes>16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9</vt:i4>
      </vt:variant>
      <vt:variant>
        <vt:lpstr>Folientitel</vt:lpstr>
      </vt:variant>
      <vt:variant>
        <vt:i4>18</vt:i4>
      </vt:variant>
    </vt:vector>
  </HeadingPairs>
  <TitlesOfParts>
    <vt:vector size="30" baseType="lpstr">
      <vt:lpstr>Arial</vt:lpstr>
      <vt:lpstr>Cambria Math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Modelling the evolution of human trail systems Dirk Helbing, Joachim Keltsch &amp; Péter Molnár</vt:lpstr>
      <vt:lpstr>Trails in urban “green” space such as parks</vt:lpstr>
      <vt:lpstr>Implementation of Model</vt:lpstr>
      <vt:lpstr>Trail development</vt:lpstr>
      <vt:lpstr>Trail/destination attraction</vt:lpstr>
      <vt:lpstr>Walking direction</vt:lpstr>
      <vt:lpstr>Direct- vs. Minimal way systems</vt:lpstr>
      <vt:lpstr>Environmental boundary condition</vt:lpstr>
      <vt:lpstr>Pedestrian distribution</vt:lpstr>
      <vt:lpstr>Trail evolution starting form green field</vt:lpstr>
      <vt:lpstr>Trail evolution starting form actual trail systems</vt:lpstr>
      <vt:lpstr>Discussion</vt:lpstr>
      <vt:lpstr>Conclusion</vt:lpstr>
      <vt:lpstr>Visualisation of trail evolution</vt:lpstr>
      <vt:lpstr>Questions?</vt:lpstr>
      <vt:lpstr>Sources</vt:lpstr>
      <vt:lpstr>Outlook</vt:lpstr>
      <vt:lpstr>Pedestrian distribution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the evolution of human trail systems Dirk Helbling, Joachim Keltsch &amp; Péter Molnár</dc:title>
  <dc:creator>IZXJy6mJPk@student.ethz.ch</dc:creator>
  <cp:lastModifiedBy>ASYfmsR7Xs@student.ethz.ch</cp:lastModifiedBy>
  <cp:revision>61</cp:revision>
  <cp:lastPrinted>2013-06-08T11:22:51Z</cp:lastPrinted>
  <dcterms:created xsi:type="dcterms:W3CDTF">2018-12-04T12:44:19Z</dcterms:created>
  <dcterms:modified xsi:type="dcterms:W3CDTF">2018-12-05T11:23:51Z</dcterms:modified>
</cp:coreProperties>
</file>